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10287000" cx="18288000"/>
  <p:notesSz cx="6800850" cy="9932975"/>
  <p:embeddedFontLst>
    <p:embeddedFont>
      <p:font typeface="Ubuntu"/>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10211">
          <p15:clr>
            <a:srgbClr val="747775"/>
          </p15:clr>
        </p15:guide>
      </p15:sldGuideLst>
    </p:ext>
    <p:ext uri="GoogleSlidesCustomDataVersion2">
      <go:slidesCustomData xmlns:go="http://customooxmlschemas.google.com/" r:id="rId20" roundtripDataSignature="AMtx7mjdeTSAoguu2CfJzTGimpGgZ9qS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0211"/>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Ubuntu-bold.fntdata"/><Relationship Id="rId16" Type="http://schemas.openxmlformats.org/officeDocument/2006/relationships/font" Target="fonts/Ubuntu-regular.fntdata"/><Relationship Id="rId5" Type="http://schemas.openxmlformats.org/officeDocument/2006/relationships/notesMaster" Target="notesMasters/notesMaster1.xml"/><Relationship Id="rId19" Type="http://schemas.openxmlformats.org/officeDocument/2006/relationships/font" Target="fonts/Ubuntu-boldItalic.fntdata"/><Relationship Id="rId6" Type="http://schemas.openxmlformats.org/officeDocument/2006/relationships/slide" Target="slides/slide1.xml"/><Relationship Id="rId18" Type="http://schemas.openxmlformats.org/officeDocument/2006/relationships/font" Target="fonts/Ubuntu-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88900" y="744538"/>
            <a:ext cx="6623050" cy="37258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0085" y="4718169"/>
            <a:ext cx="5440680" cy="446984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0085" y="4718169"/>
            <a:ext cx="5440680" cy="446984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88900" y="744538"/>
            <a:ext cx="6623050" cy="37258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692086512c_0_760:notes"/>
          <p:cNvSpPr txBox="1"/>
          <p:nvPr>
            <p:ph idx="1" type="body"/>
          </p:nvPr>
        </p:nvSpPr>
        <p:spPr>
          <a:xfrm>
            <a:off x="680085" y="4718169"/>
            <a:ext cx="5440800" cy="446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g3692086512c_0_760:notes"/>
          <p:cNvSpPr/>
          <p:nvPr>
            <p:ph idx="2" type="sldImg"/>
          </p:nvPr>
        </p:nvSpPr>
        <p:spPr>
          <a:xfrm>
            <a:off x="88900" y="744538"/>
            <a:ext cx="6623050" cy="37258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0085" y="4718169"/>
            <a:ext cx="5440800" cy="446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88900" y="744538"/>
            <a:ext cx="6623050" cy="37258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70dda55999_0_2:notes"/>
          <p:cNvSpPr txBox="1"/>
          <p:nvPr>
            <p:ph idx="1" type="body"/>
          </p:nvPr>
        </p:nvSpPr>
        <p:spPr>
          <a:xfrm>
            <a:off x="680085" y="4718169"/>
            <a:ext cx="5440800" cy="446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g370dda55999_0_2:notes"/>
          <p:cNvSpPr/>
          <p:nvPr>
            <p:ph idx="2" type="sldImg"/>
          </p:nvPr>
        </p:nvSpPr>
        <p:spPr>
          <a:xfrm>
            <a:off x="88900" y="744538"/>
            <a:ext cx="6623050" cy="37258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70dda55999_0_11:notes"/>
          <p:cNvSpPr txBox="1"/>
          <p:nvPr>
            <p:ph idx="1" type="body"/>
          </p:nvPr>
        </p:nvSpPr>
        <p:spPr>
          <a:xfrm>
            <a:off x="680085" y="4718169"/>
            <a:ext cx="5440800" cy="446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g370dda55999_0_11:notes"/>
          <p:cNvSpPr/>
          <p:nvPr>
            <p:ph idx="2" type="sldImg"/>
          </p:nvPr>
        </p:nvSpPr>
        <p:spPr>
          <a:xfrm>
            <a:off x="88900" y="744538"/>
            <a:ext cx="6623050" cy="37258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70dda55999_0_31:notes"/>
          <p:cNvSpPr txBox="1"/>
          <p:nvPr>
            <p:ph idx="1" type="body"/>
          </p:nvPr>
        </p:nvSpPr>
        <p:spPr>
          <a:xfrm>
            <a:off x="680085" y="4718169"/>
            <a:ext cx="5440800" cy="446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g370dda55999_0_31:notes"/>
          <p:cNvSpPr/>
          <p:nvPr>
            <p:ph idx="2" type="sldImg"/>
          </p:nvPr>
        </p:nvSpPr>
        <p:spPr>
          <a:xfrm>
            <a:off x="88900" y="744538"/>
            <a:ext cx="6623050" cy="37258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70dda55999_0_23:notes"/>
          <p:cNvSpPr txBox="1"/>
          <p:nvPr>
            <p:ph idx="1" type="body"/>
          </p:nvPr>
        </p:nvSpPr>
        <p:spPr>
          <a:xfrm>
            <a:off x="680085" y="4718169"/>
            <a:ext cx="5440800" cy="446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g370dda55999_0_23:notes"/>
          <p:cNvSpPr/>
          <p:nvPr>
            <p:ph idx="2" type="sldImg"/>
          </p:nvPr>
        </p:nvSpPr>
        <p:spPr>
          <a:xfrm>
            <a:off x="88900" y="744538"/>
            <a:ext cx="6623050" cy="37258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70dda55999_0_41:notes"/>
          <p:cNvSpPr txBox="1"/>
          <p:nvPr>
            <p:ph idx="1" type="body"/>
          </p:nvPr>
        </p:nvSpPr>
        <p:spPr>
          <a:xfrm>
            <a:off x="680085" y="4718169"/>
            <a:ext cx="5440800" cy="446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g370dda55999_0_41:notes"/>
          <p:cNvSpPr/>
          <p:nvPr>
            <p:ph idx="2" type="sldImg"/>
          </p:nvPr>
        </p:nvSpPr>
        <p:spPr>
          <a:xfrm>
            <a:off x="88900" y="744538"/>
            <a:ext cx="6623100" cy="3726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70dda55999_0_49:notes"/>
          <p:cNvSpPr txBox="1"/>
          <p:nvPr>
            <p:ph idx="1" type="body"/>
          </p:nvPr>
        </p:nvSpPr>
        <p:spPr>
          <a:xfrm>
            <a:off x="680085" y="4718169"/>
            <a:ext cx="5440800" cy="446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g370dda55999_0_49:notes"/>
          <p:cNvSpPr/>
          <p:nvPr>
            <p:ph idx="2" type="sldImg"/>
          </p:nvPr>
        </p:nvSpPr>
        <p:spPr>
          <a:xfrm>
            <a:off x="88900" y="744538"/>
            <a:ext cx="6623050" cy="37258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70dda55999_0_82:notes"/>
          <p:cNvSpPr txBox="1"/>
          <p:nvPr>
            <p:ph idx="1" type="body"/>
          </p:nvPr>
        </p:nvSpPr>
        <p:spPr>
          <a:xfrm>
            <a:off x="680085" y="4718169"/>
            <a:ext cx="5440800" cy="446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g370dda55999_0_82:notes"/>
          <p:cNvSpPr/>
          <p:nvPr>
            <p:ph idx="2" type="sldImg"/>
          </p:nvPr>
        </p:nvSpPr>
        <p:spPr>
          <a:xfrm>
            <a:off x="88900" y="744538"/>
            <a:ext cx="6623100" cy="3726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4" name="Google Shape;1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p:nvPr>
            <p:ph idx="2" type="pic"/>
          </p:nvPr>
        </p:nvSpPr>
        <p:spPr>
          <a:xfrm>
            <a:off x="1792288" y="612775"/>
            <a:ext cx="5486400" cy="4114800"/>
          </a:xfrm>
          <a:prstGeom prst="rect">
            <a:avLst/>
          </a:prstGeom>
          <a:noFill/>
          <a:ln>
            <a:noFill/>
          </a:ln>
        </p:spPr>
      </p:sp>
      <p:sp>
        <p:nvSpPr>
          <p:cNvPr id="64" name="Google Shape;64;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info@ictchamber.r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5006550" y="5486125"/>
            <a:ext cx="8274900" cy="976200"/>
          </a:xfrm>
          <a:prstGeom prst="rect">
            <a:avLst/>
          </a:prstGeom>
          <a:solidFill>
            <a:srgbClr val="251D4C"/>
          </a:solidFill>
          <a:ln cap="flat" cmpd="sng" w="9525">
            <a:solidFill>
              <a:srgbClr val="251D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51D4C"/>
              </a:solidFill>
              <a:latin typeface="Calibri"/>
              <a:ea typeface="Calibri"/>
              <a:cs typeface="Calibri"/>
              <a:sym typeface="Calibri"/>
            </a:endParaRPr>
          </a:p>
        </p:txBody>
      </p:sp>
      <p:sp>
        <p:nvSpPr>
          <p:cNvPr id="85" name="Google Shape;85;p1"/>
          <p:cNvSpPr txBox="1"/>
          <p:nvPr/>
        </p:nvSpPr>
        <p:spPr>
          <a:xfrm>
            <a:off x="3421200" y="4079575"/>
            <a:ext cx="11445600" cy="1300200"/>
          </a:xfrm>
          <a:prstGeom prst="rect">
            <a:avLst/>
          </a:prstGeom>
          <a:noFill/>
          <a:ln>
            <a:noFill/>
          </a:ln>
        </p:spPr>
        <p:txBody>
          <a:bodyPr anchorCtr="0" anchor="t" bIns="0" lIns="0" spcFirstLastPara="1" rIns="0" wrap="square" tIns="0">
            <a:spAutoFit/>
          </a:bodyPr>
          <a:lstStyle/>
          <a:p>
            <a:pPr indent="0" lvl="0" marL="0" marR="0" rtl="0" algn="ctr">
              <a:lnSpc>
                <a:spcPct val="88000"/>
              </a:lnSpc>
              <a:spcBef>
                <a:spcPts val="0"/>
              </a:spcBef>
              <a:spcAft>
                <a:spcPts val="0"/>
              </a:spcAft>
              <a:buClr>
                <a:schemeClr val="dk1"/>
              </a:buClr>
              <a:buSzPts val="9600"/>
              <a:buFont typeface="Arial"/>
              <a:buNone/>
            </a:pPr>
            <a:r>
              <a:rPr b="1" lang="en-US" sz="9600">
                <a:solidFill>
                  <a:srgbClr val="251D4C"/>
                </a:solidFill>
                <a:latin typeface="Ubuntu"/>
                <a:ea typeface="Ubuntu"/>
                <a:cs typeface="Ubuntu"/>
                <a:sym typeface="Ubuntu"/>
              </a:rPr>
              <a:t>Project</a:t>
            </a:r>
            <a:r>
              <a:rPr b="1" i="0" lang="en-US" sz="9600" u="none" cap="none" strike="noStrike">
                <a:solidFill>
                  <a:srgbClr val="251D4C"/>
                </a:solidFill>
                <a:latin typeface="Ubuntu"/>
                <a:ea typeface="Ubuntu"/>
                <a:cs typeface="Ubuntu"/>
                <a:sym typeface="Ubuntu"/>
              </a:rPr>
              <a:t> Name</a:t>
            </a:r>
            <a:endParaRPr b="1" i="0" sz="9600" u="none" cap="none" strike="noStrike">
              <a:solidFill>
                <a:srgbClr val="251D4C"/>
              </a:solidFill>
              <a:latin typeface="Ubuntu"/>
              <a:ea typeface="Ubuntu"/>
              <a:cs typeface="Ubuntu"/>
              <a:sym typeface="Ubuntu"/>
            </a:endParaRPr>
          </a:p>
        </p:txBody>
      </p:sp>
      <p:sp>
        <p:nvSpPr>
          <p:cNvPr id="86" name="Google Shape;86;p1"/>
          <p:cNvSpPr txBox="1"/>
          <p:nvPr/>
        </p:nvSpPr>
        <p:spPr>
          <a:xfrm>
            <a:off x="4966800" y="7072130"/>
            <a:ext cx="8354400" cy="492600"/>
          </a:xfrm>
          <a:prstGeom prst="rect">
            <a:avLst/>
          </a:prstGeom>
          <a:noFill/>
          <a:ln>
            <a:noFill/>
          </a:ln>
        </p:spPr>
        <p:txBody>
          <a:bodyPr anchorCtr="0" anchor="t" bIns="0" lIns="0" spcFirstLastPara="1" rIns="0" wrap="square" tIns="0">
            <a:spAutoFit/>
          </a:bodyPr>
          <a:lstStyle/>
          <a:p>
            <a:pPr indent="0" lvl="0" marL="0" marR="0" rtl="0" algn="ctr">
              <a:lnSpc>
                <a:spcPct val="399687"/>
              </a:lnSpc>
              <a:spcBef>
                <a:spcPts val="0"/>
              </a:spcBef>
              <a:spcAft>
                <a:spcPts val="0"/>
              </a:spcAft>
              <a:buClr>
                <a:schemeClr val="dk1"/>
              </a:buClr>
              <a:buSzPts val="3200"/>
              <a:buFont typeface="Arial"/>
              <a:buNone/>
            </a:pPr>
            <a:r>
              <a:rPr b="0" i="0" lang="en-US" sz="3200" u="none" cap="none" strike="noStrike">
                <a:solidFill>
                  <a:srgbClr val="FFCD07"/>
                </a:solidFill>
                <a:latin typeface="Ubuntu"/>
                <a:ea typeface="Ubuntu"/>
                <a:cs typeface="Ubuntu"/>
                <a:sym typeface="Ubuntu"/>
              </a:rPr>
              <a:t>Presenter(s): [Name(s) of Presenter(s)]</a:t>
            </a:r>
            <a:endParaRPr b="0" i="0" sz="9600" u="none" cap="none" strike="noStrike">
              <a:solidFill>
                <a:srgbClr val="FFCD07"/>
              </a:solidFill>
              <a:latin typeface="Ubuntu"/>
              <a:ea typeface="Ubuntu"/>
              <a:cs typeface="Ubuntu"/>
              <a:sym typeface="Ubuntu"/>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3692086512c_0_760"/>
          <p:cNvSpPr txBox="1"/>
          <p:nvPr/>
        </p:nvSpPr>
        <p:spPr>
          <a:xfrm>
            <a:off x="5625642" y="3296521"/>
            <a:ext cx="10089359" cy="206825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6500"/>
              <a:buFont typeface="Arial"/>
              <a:buNone/>
            </a:pPr>
            <a:r>
              <a:rPr b="1" i="0" lang="en-US" sz="9600" u="none" cap="none" strike="noStrike">
                <a:solidFill>
                  <a:srgbClr val="251D4C"/>
                </a:solidFill>
                <a:latin typeface="Ubuntu"/>
                <a:ea typeface="Ubuntu"/>
                <a:cs typeface="Ubuntu"/>
                <a:sym typeface="Ubuntu"/>
              </a:rPr>
              <a:t>Thank you!</a:t>
            </a:r>
            <a:endParaRPr b="1" i="0" sz="9600" u="none" cap="none" strike="noStrike">
              <a:solidFill>
                <a:srgbClr val="251D4C"/>
              </a:solidFill>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0" name="Shape 90"/>
        <p:cNvGrpSpPr/>
        <p:nvPr/>
      </p:nvGrpSpPr>
      <p:grpSpPr>
        <a:xfrm>
          <a:off x="0" y="0"/>
          <a:ext cx="0" cy="0"/>
          <a:chOff x="0" y="0"/>
          <a:chExt cx="0" cy="0"/>
        </a:xfrm>
      </p:grpSpPr>
      <p:sp>
        <p:nvSpPr>
          <p:cNvPr id="91" name="Google Shape;91;p2"/>
          <p:cNvSpPr txBox="1"/>
          <p:nvPr/>
        </p:nvSpPr>
        <p:spPr>
          <a:xfrm>
            <a:off x="1728303" y="1753589"/>
            <a:ext cx="10388400" cy="533400"/>
          </a:xfrm>
          <a:prstGeom prst="rect">
            <a:avLst/>
          </a:prstGeom>
          <a:noFill/>
          <a:ln>
            <a:noFill/>
          </a:ln>
        </p:spPr>
        <p:txBody>
          <a:bodyPr anchorCtr="0" anchor="t" bIns="0" lIns="0" spcFirstLastPara="1" rIns="0" wrap="square" tIns="0">
            <a:spAutoFit/>
          </a:bodyPr>
          <a:lstStyle/>
          <a:p>
            <a:pPr indent="0" lvl="0" marL="0" marR="0" rtl="0" algn="l">
              <a:lnSpc>
                <a:spcPct val="77006"/>
              </a:lnSpc>
              <a:spcBef>
                <a:spcPts val="0"/>
              </a:spcBef>
              <a:spcAft>
                <a:spcPts val="0"/>
              </a:spcAft>
              <a:buClr>
                <a:srgbClr val="000000"/>
              </a:buClr>
              <a:buSzPts val="4500"/>
              <a:buFont typeface="Arial"/>
              <a:buNone/>
            </a:pPr>
            <a:r>
              <a:rPr b="1" i="0" lang="en-US" sz="4500" u="none" cap="none" strike="noStrike">
                <a:solidFill>
                  <a:srgbClr val="251D4C"/>
                </a:solidFill>
                <a:latin typeface="Ubuntu"/>
                <a:ea typeface="Ubuntu"/>
                <a:cs typeface="Ubuntu"/>
                <a:sym typeface="Ubuntu"/>
              </a:rPr>
              <a:t>General instructions &amp; tips</a:t>
            </a:r>
            <a:endParaRPr b="1" i="0" sz="4500" u="none" cap="none" strike="noStrike">
              <a:solidFill>
                <a:srgbClr val="251D4C"/>
              </a:solidFill>
              <a:latin typeface="Ubuntu"/>
              <a:ea typeface="Ubuntu"/>
              <a:cs typeface="Ubuntu"/>
              <a:sym typeface="Ubuntu"/>
            </a:endParaRPr>
          </a:p>
        </p:txBody>
      </p:sp>
      <p:sp>
        <p:nvSpPr>
          <p:cNvPr id="92" name="Google Shape;92;p2"/>
          <p:cNvSpPr txBox="1"/>
          <p:nvPr/>
        </p:nvSpPr>
        <p:spPr>
          <a:xfrm>
            <a:off x="1503725" y="2489650"/>
            <a:ext cx="14831400" cy="7018800"/>
          </a:xfrm>
          <a:prstGeom prst="rect">
            <a:avLst/>
          </a:prstGeom>
          <a:noFill/>
          <a:ln>
            <a:noFill/>
          </a:ln>
        </p:spPr>
        <p:txBody>
          <a:bodyPr anchorCtr="0" anchor="t" bIns="0" lIns="0" spcFirstLastPara="1" rIns="0" wrap="square" tIns="0">
            <a:spAutoFit/>
          </a:bodyPr>
          <a:lstStyle/>
          <a:p>
            <a:pPr indent="-431800" lvl="0" marL="457200" marR="0" rtl="0" algn="l">
              <a:lnSpc>
                <a:spcPct val="150000"/>
              </a:lnSpc>
              <a:spcBef>
                <a:spcPts val="0"/>
              </a:spcBef>
              <a:spcAft>
                <a:spcPts val="0"/>
              </a:spcAft>
              <a:buClr>
                <a:srgbClr val="251D4C"/>
              </a:buClr>
              <a:buSzPts val="2400"/>
              <a:buFont typeface="Ubuntu"/>
              <a:buChar char="•"/>
            </a:pPr>
            <a:r>
              <a:rPr b="1" i="0" lang="en-US" sz="2400" u="none" cap="none" strike="noStrike">
                <a:solidFill>
                  <a:srgbClr val="251D4C"/>
                </a:solidFill>
                <a:latin typeface="Ubuntu"/>
                <a:ea typeface="Ubuntu"/>
                <a:cs typeface="Ubuntu"/>
                <a:sym typeface="Ubuntu"/>
              </a:rPr>
              <a:t>Length: you have 15 minutes to present</a:t>
            </a:r>
            <a:r>
              <a:rPr b="0" i="0" lang="en-US" sz="2400" u="none" cap="none" strike="noStrike">
                <a:solidFill>
                  <a:srgbClr val="251D4C"/>
                </a:solidFill>
                <a:latin typeface="Ubuntu"/>
                <a:ea typeface="Ubuntu"/>
                <a:cs typeface="Ubuntu"/>
                <a:sym typeface="Ubuntu"/>
              </a:rPr>
              <a:t>. Time will be of the essence and the presenters will be asked by the jury to finish on time. Do prepare and test your presentation beforehand!</a:t>
            </a:r>
            <a:endParaRPr b="0" i="0" sz="1400" u="none" cap="none" strike="noStrike">
              <a:solidFill>
                <a:srgbClr val="000000"/>
              </a:solidFill>
              <a:latin typeface="Arial"/>
              <a:ea typeface="Arial"/>
              <a:cs typeface="Arial"/>
              <a:sym typeface="Arial"/>
            </a:endParaRPr>
          </a:p>
          <a:p>
            <a:pPr indent="-431800" lvl="0" marL="457200" marR="0" rtl="0" algn="l">
              <a:lnSpc>
                <a:spcPct val="150000"/>
              </a:lnSpc>
              <a:spcBef>
                <a:spcPts val="0"/>
              </a:spcBef>
              <a:spcAft>
                <a:spcPts val="0"/>
              </a:spcAft>
              <a:buClr>
                <a:srgbClr val="251D4C"/>
              </a:buClr>
              <a:buSzPts val="2400"/>
              <a:buFont typeface="Ubuntu"/>
              <a:buChar char="•"/>
            </a:pPr>
            <a:r>
              <a:rPr b="1" i="0" lang="en-US" sz="2400" u="none" cap="none" strike="noStrike">
                <a:solidFill>
                  <a:srgbClr val="251D4C"/>
                </a:solidFill>
                <a:latin typeface="Ubuntu"/>
                <a:ea typeface="Ubuntu"/>
                <a:cs typeface="Ubuntu"/>
                <a:sym typeface="Ubuntu"/>
              </a:rPr>
              <a:t>Format</a:t>
            </a:r>
            <a:r>
              <a:rPr b="0" i="0" lang="en-US" sz="2400" u="none" cap="none" strike="noStrike">
                <a:solidFill>
                  <a:srgbClr val="251D4C"/>
                </a:solidFill>
                <a:latin typeface="Ubuntu"/>
                <a:ea typeface="Ubuntu"/>
                <a:cs typeface="Ubuntu"/>
                <a:sym typeface="Ubuntu"/>
              </a:rPr>
              <a:t>: this template serves as guidance covering key points that the jury will be looking out for. However, it is not a straight jacker and you may wish to adapt it as you see fit, adding or deleting slides and adjusting the formatting to your needs. However, keep in mind the time allocation (!). </a:t>
            </a:r>
            <a:endParaRPr b="0" i="0" sz="1400" u="none" cap="none" strike="noStrike">
              <a:solidFill>
                <a:srgbClr val="000000"/>
              </a:solidFill>
              <a:latin typeface="Arial"/>
              <a:ea typeface="Arial"/>
              <a:cs typeface="Arial"/>
              <a:sym typeface="Arial"/>
            </a:endParaRPr>
          </a:p>
          <a:p>
            <a:pPr indent="-431800" lvl="0" marL="457200" marR="0" rtl="0" algn="l">
              <a:lnSpc>
                <a:spcPct val="150000"/>
              </a:lnSpc>
              <a:spcBef>
                <a:spcPts val="0"/>
              </a:spcBef>
              <a:spcAft>
                <a:spcPts val="0"/>
              </a:spcAft>
              <a:buClr>
                <a:srgbClr val="251D4C"/>
              </a:buClr>
              <a:buSzPts val="2400"/>
              <a:buFont typeface="Ubuntu"/>
              <a:buChar char="•"/>
            </a:pPr>
            <a:r>
              <a:rPr b="1" i="0" lang="en-US" sz="2400" u="none" cap="none" strike="noStrike">
                <a:solidFill>
                  <a:srgbClr val="251D4C"/>
                </a:solidFill>
                <a:latin typeface="Ubuntu"/>
                <a:ea typeface="Ubuntu"/>
                <a:cs typeface="Ubuntu"/>
                <a:sym typeface="Ubuntu"/>
              </a:rPr>
              <a:t>Number of people presenting: </a:t>
            </a:r>
            <a:r>
              <a:rPr b="0" i="0" lang="en-US" sz="2400" u="none" cap="none" strike="noStrike">
                <a:solidFill>
                  <a:srgbClr val="251D4C"/>
                </a:solidFill>
                <a:latin typeface="Ubuntu"/>
                <a:ea typeface="Ubuntu"/>
                <a:cs typeface="Ubuntu"/>
                <a:sym typeface="Ubuntu"/>
              </a:rPr>
              <a:t>we recommend that 2 to 3 people of your organisation present and are ready answer questions of the jury</a:t>
            </a:r>
            <a:endParaRPr b="0" i="0" sz="1400" u="none" cap="none" strike="noStrike">
              <a:solidFill>
                <a:srgbClr val="000000"/>
              </a:solidFill>
              <a:latin typeface="Arial"/>
              <a:ea typeface="Arial"/>
              <a:cs typeface="Arial"/>
              <a:sym typeface="Arial"/>
            </a:endParaRPr>
          </a:p>
          <a:p>
            <a:pPr indent="-431800" lvl="0" marL="457200" marR="0" rtl="0" algn="l">
              <a:lnSpc>
                <a:spcPct val="150000"/>
              </a:lnSpc>
              <a:spcBef>
                <a:spcPts val="0"/>
              </a:spcBef>
              <a:spcAft>
                <a:spcPts val="0"/>
              </a:spcAft>
              <a:buClr>
                <a:srgbClr val="251D4C"/>
              </a:buClr>
              <a:buSzPts val="2400"/>
              <a:buFont typeface="Ubuntu"/>
              <a:buChar char="•"/>
            </a:pPr>
            <a:r>
              <a:rPr b="1" i="0" lang="en-US" sz="2400" u="none" cap="none" strike="noStrike">
                <a:solidFill>
                  <a:srgbClr val="251D4C"/>
                </a:solidFill>
                <a:latin typeface="Ubuntu"/>
                <a:ea typeface="Ubuntu"/>
                <a:cs typeface="Ubuntu"/>
                <a:sym typeface="Ubuntu"/>
              </a:rPr>
              <a:t>Use pictures and/or graphs</a:t>
            </a:r>
            <a:r>
              <a:rPr b="0" i="0" lang="en-US" sz="2400" u="none" cap="none" strike="noStrike">
                <a:solidFill>
                  <a:srgbClr val="251D4C"/>
                </a:solidFill>
                <a:latin typeface="Ubuntu"/>
                <a:ea typeface="Ubuntu"/>
                <a:cs typeface="Ubuntu"/>
                <a:sym typeface="Ubuntu"/>
              </a:rPr>
              <a:t> to illustrate your point, do not overload the slides with text. (In this template there are a few sample pictures that you may wish to replace).</a:t>
            </a:r>
            <a:endParaRPr b="0" i="0" sz="1400" u="none" cap="none" strike="noStrike">
              <a:solidFill>
                <a:srgbClr val="000000"/>
              </a:solidFill>
              <a:latin typeface="Arial"/>
              <a:ea typeface="Arial"/>
              <a:cs typeface="Arial"/>
              <a:sym typeface="Arial"/>
            </a:endParaRPr>
          </a:p>
          <a:p>
            <a:pPr indent="-431800" lvl="0" marL="457200" marR="0" rtl="0" algn="l">
              <a:lnSpc>
                <a:spcPct val="150000"/>
              </a:lnSpc>
              <a:spcBef>
                <a:spcPts val="0"/>
              </a:spcBef>
              <a:spcAft>
                <a:spcPts val="0"/>
              </a:spcAft>
              <a:buClr>
                <a:srgbClr val="251D4C"/>
              </a:buClr>
              <a:buSzPts val="2400"/>
              <a:buFont typeface="Ubuntu"/>
              <a:buChar char="•"/>
            </a:pPr>
            <a:r>
              <a:rPr b="1" i="0" lang="en-US" sz="2400" u="none" cap="none" strike="noStrike">
                <a:solidFill>
                  <a:srgbClr val="251D4C"/>
                </a:solidFill>
                <a:latin typeface="Ubuntu"/>
                <a:ea typeface="Ubuntu"/>
                <a:cs typeface="Ubuntu"/>
                <a:sym typeface="Ubuntu"/>
              </a:rPr>
              <a:t>Do submit </a:t>
            </a:r>
            <a:r>
              <a:rPr b="0" i="0" lang="en-US" sz="2400" u="none" cap="none" strike="noStrike">
                <a:solidFill>
                  <a:srgbClr val="251D4C"/>
                </a:solidFill>
                <a:latin typeface="Ubuntu"/>
                <a:ea typeface="Ubuntu"/>
                <a:cs typeface="Ubuntu"/>
                <a:sym typeface="Ubuntu"/>
              </a:rPr>
              <a:t>your final presentation by </a:t>
            </a:r>
            <a:r>
              <a:rPr b="1" i="0" lang="en-US" sz="2400" u="none" cap="none" strike="noStrike">
                <a:solidFill>
                  <a:srgbClr val="251D4C"/>
                </a:solidFill>
                <a:latin typeface="Ubuntu"/>
                <a:ea typeface="Ubuntu"/>
                <a:cs typeface="Ubuntu"/>
                <a:sym typeface="Ubuntu"/>
              </a:rPr>
              <a:t>2</a:t>
            </a:r>
            <a:r>
              <a:rPr b="1" lang="en-US" sz="2400">
                <a:solidFill>
                  <a:srgbClr val="251D4C"/>
                </a:solidFill>
                <a:latin typeface="Ubuntu"/>
                <a:ea typeface="Ubuntu"/>
                <a:cs typeface="Ubuntu"/>
                <a:sym typeface="Ubuntu"/>
              </a:rPr>
              <a:t>5</a:t>
            </a:r>
            <a:r>
              <a:rPr b="1" i="0" lang="en-US" sz="2400" u="none" cap="none" strike="noStrike">
                <a:solidFill>
                  <a:srgbClr val="251D4C"/>
                </a:solidFill>
                <a:latin typeface="Ubuntu"/>
                <a:ea typeface="Ubuntu"/>
                <a:cs typeface="Ubuntu"/>
                <a:sym typeface="Ubuntu"/>
              </a:rPr>
              <a:t> August, 2025 COB </a:t>
            </a:r>
            <a:r>
              <a:rPr b="0" i="0" lang="en-US" sz="2400" u="none" cap="none" strike="noStrike">
                <a:solidFill>
                  <a:srgbClr val="251D4C"/>
                </a:solidFill>
                <a:latin typeface="Ubuntu"/>
                <a:ea typeface="Ubuntu"/>
                <a:cs typeface="Ubuntu"/>
                <a:sym typeface="Ubuntu"/>
              </a:rPr>
              <a:t>to </a:t>
            </a:r>
            <a:r>
              <a:rPr b="0" i="0" lang="en-US" sz="2400" u="sng" cap="none" strike="noStrike">
                <a:solidFill>
                  <a:srgbClr val="FFCD07"/>
                </a:solidFill>
                <a:latin typeface="Ubuntu"/>
                <a:ea typeface="Ubuntu"/>
                <a:cs typeface="Ubuntu"/>
                <a:sym typeface="Ubuntu"/>
                <a:hlinkClick r:id="rId3">
                  <a:extLst>
                    <a:ext uri="{A12FA001-AC4F-418D-AE19-62706E023703}">
                      <ahyp:hlinkClr val="tx"/>
                    </a:ext>
                  </a:extLst>
                </a:hlinkClick>
              </a:rPr>
              <a:t>info@ictchamber.rw</a:t>
            </a:r>
            <a:r>
              <a:rPr b="0" i="0" lang="en-US" sz="2400" u="none" cap="none" strike="noStrike">
                <a:solidFill>
                  <a:srgbClr val="FFCD07"/>
                </a:solidFill>
                <a:latin typeface="Ubuntu"/>
                <a:ea typeface="Ubuntu"/>
                <a:cs typeface="Ubuntu"/>
                <a:sym typeface="Ubuntu"/>
              </a:rPr>
              <a:t> </a:t>
            </a:r>
            <a:endParaRPr b="0" i="0" sz="2400" u="none" cap="none" strike="noStrike">
              <a:solidFill>
                <a:srgbClr val="FFCD07"/>
              </a:solidFill>
              <a:latin typeface="Ubuntu"/>
              <a:ea typeface="Ubuntu"/>
              <a:cs typeface="Ubuntu"/>
              <a:sym typeface="Ubuntu"/>
            </a:endParaRPr>
          </a:p>
          <a:p>
            <a:pPr indent="0" lvl="0" marL="45720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251D4C"/>
              </a:solidFill>
              <a:latin typeface="Ubuntu"/>
              <a:ea typeface="Ubuntu"/>
              <a:cs typeface="Ubuntu"/>
              <a:sym typeface="Ubuntu"/>
            </a:endParaRPr>
          </a:p>
          <a:p>
            <a:pPr indent="-279400" lvl="0" marL="457200" marR="0" rtl="0" algn="l">
              <a:lnSpc>
                <a:spcPct val="150000"/>
              </a:lnSpc>
              <a:spcBef>
                <a:spcPts val="0"/>
              </a:spcBef>
              <a:spcAft>
                <a:spcPts val="0"/>
              </a:spcAft>
              <a:buClr>
                <a:srgbClr val="251D4C"/>
              </a:buClr>
              <a:buSzPts val="2400"/>
              <a:buFont typeface="Ubuntu"/>
              <a:buNone/>
            </a:pPr>
            <a:r>
              <a:t/>
            </a:r>
            <a:endParaRPr b="0" i="0" sz="2400" u="none" cap="none" strike="noStrike">
              <a:solidFill>
                <a:srgbClr val="251D4C"/>
              </a:solidFill>
              <a:latin typeface="Ubuntu"/>
              <a:ea typeface="Ubuntu"/>
              <a:cs typeface="Ubuntu"/>
              <a:sym typeface="Ubuntu"/>
            </a:endParaRPr>
          </a:p>
          <a:p>
            <a:pPr indent="0" lvl="0" marL="0" marR="0" rtl="0" algn="l">
              <a:lnSpc>
                <a:spcPct val="150000"/>
              </a:lnSpc>
              <a:spcBef>
                <a:spcPts val="0"/>
              </a:spcBef>
              <a:spcAft>
                <a:spcPts val="0"/>
              </a:spcAft>
              <a:buClr>
                <a:srgbClr val="000000"/>
              </a:buClr>
              <a:buSzPts val="2400"/>
              <a:buFont typeface="Arial"/>
              <a:buNone/>
            </a:pPr>
            <a:r>
              <a:t/>
            </a:r>
            <a:endParaRPr b="0" i="0" sz="2400" u="none" cap="none" strike="noStrike">
              <a:solidFill>
                <a:srgbClr val="251D4C"/>
              </a:solidFill>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370dda55999_0_2"/>
          <p:cNvSpPr txBox="1"/>
          <p:nvPr/>
        </p:nvSpPr>
        <p:spPr>
          <a:xfrm>
            <a:off x="1728303" y="1721505"/>
            <a:ext cx="10388400" cy="533400"/>
          </a:xfrm>
          <a:prstGeom prst="rect">
            <a:avLst/>
          </a:prstGeom>
          <a:noFill/>
          <a:ln>
            <a:noFill/>
          </a:ln>
        </p:spPr>
        <p:txBody>
          <a:bodyPr anchorCtr="0" anchor="t" bIns="0" lIns="0" spcFirstLastPara="1" rIns="0" wrap="square" tIns="0">
            <a:spAutoFit/>
          </a:bodyPr>
          <a:lstStyle/>
          <a:p>
            <a:pPr indent="0" lvl="0" marL="0" marR="0" rtl="0" algn="l">
              <a:lnSpc>
                <a:spcPct val="77006"/>
              </a:lnSpc>
              <a:spcBef>
                <a:spcPts val="0"/>
              </a:spcBef>
              <a:spcAft>
                <a:spcPts val="0"/>
              </a:spcAft>
              <a:buClr>
                <a:srgbClr val="000000"/>
              </a:buClr>
              <a:buSzPts val="4500"/>
              <a:buFont typeface="Arial"/>
              <a:buNone/>
            </a:pPr>
            <a:r>
              <a:rPr b="1" i="0" lang="en-US" sz="4500" u="none" cap="none" strike="noStrike">
                <a:solidFill>
                  <a:srgbClr val="251D4C"/>
                </a:solidFill>
                <a:latin typeface="Ubuntu"/>
                <a:ea typeface="Ubuntu"/>
                <a:cs typeface="Ubuntu"/>
                <a:sym typeface="Ubuntu"/>
              </a:rPr>
              <a:t>About the </a:t>
            </a:r>
            <a:r>
              <a:rPr b="1" lang="en-US" sz="4500">
                <a:solidFill>
                  <a:srgbClr val="251D4C"/>
                </a:solidFill>
                <a:latin typeface="Ubuntu"/>
                <a:ea typeface="Ubuntu"/>
                <a:cs typeface="Ubuntu"/>
                <a:sym typeface="Ubuntu"/>
              </a:rPr>
              <a:t>project</a:t>
            </a:r>
            <a:endParaRPr b="1" i="0" sz="4500" u="none" cap="none" strike="noStrike">
              <a:solidFill>
                <a:srgbClr val="251D4C"/>
              </a:solidFill>
              <a:latin typeface="Ubuntu"/>
              <a:ea typeface="Ubuntu"/>
              <a:cs typeface="Ubuntu"/>
              <a:sym typeface="Ubuntu"/>
            </a:endParaRPr>
          </a:p>
        </p:txBody>
      </p:sp>
      <p:sp>
        <p:nvSpPr>
          <p:cNvPr id="98" name="Google Shape;98;g370dda55999_0_2"/>
          <p:cNvSpPr txBox="1"/>
          <p:nvPr/>
        </p:nvSpPr>
        <p:spPr>
          <a:xfrm>
            <a:off x="1728303" y="2650069"/>
            <a:ext cx="14831400" cy="480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51D4C"/>
                </a:solidFill>
                <a:latin typeface="Ubuntu"/>
                <a:ea typeface="Ubuntu"/>
                <a:cs typeface="Ubuntu"/>
                <a:sym typeface="Ubuntu"/>
              </a:rPr>
              <a:t>Describe your work: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51D4C"/>
              </a:solidFill>
              <a:latin typeface="Ubuntu"/>
              <a:ea typeface="Ubuntu"/>
              <a:cs typeface="Ubuntu"/>
              <a:sym typeface="Ubuntu"/>
            </a:endParaRPr>
          </a:p>
          <a:p>
            <a:pPr indent="-4318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What are you currently doing that is related to the proposed idea? What type of services are you delivering?</a:t>
            </a:r>
            <a:endParaRPr b="0" i="0" sz="2400" u="none" cap="none" strike="noStrike">
              <a:solidFill>
                <a:srgbClr val="251D4C"/>
              </a:solidFill>
              <a:latin typeface="Ubuntu"/>
              <a:ea typeface="Ubuntu"/>
              <a:cs typeface="Ubuntu"/>
              <a:sym typeface="Ubuntu"/>
            </a:endParaRPr>
          </a:p>
          <a:p>
            <a:pPr indent="-4318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Have you received funding for a similar solution before? What did you achieve with that support?</a:t>
            </a:r>
            <a:endParaRPr b="0" i="0" sz="1400" u="none" cap="none" strike="noStrike">
              <a:solidFill>
                <a:srgbClr val="000000"/>
              </a:solidFill>
              <a:latin typeface="Arial"/>
              <a:ea typeface="Arial"/>
              <a:cs typeface="Arial"/>
              <a:sym typeface="Arial"/>
            </a:endParaRPr>
          </a:p>
          <a:p>
            <a:pPr indent="-279400" lvl="1" marL="914400" marR="0" rtl="0" algn="l">
              <a:lnSpc>
                <a:spcPct val="100000"/>
              </a:lnSpc>
              <a:spcBef>
                <a:spcPts val="0"/>
              </a:spcBef>
              <a:spcAft>
                <a:spcPts val="0"/>
              </a:spcAft>
              <a:buClr>
                <a:srgbClr val="251D4C"/>
              </a:buClr>
              <a:buSzPts val="2400"/>
              <a:buFont typeface="Ubuntu"/>
              <a:buNone/>
            </a:pPr>
            <a:r>
              <a:t/>
            </a:r>
            <a:endParaRPr b="0" i="0" sz="2400" u="none" cap="none" strike="noStrike">
              <a:solidFill>
                <a:srgbClr val="251D4C"/>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251D4C"/>
                </a:solidFill>
                <a:latin typeface="Ubuntu"/>
                <a:ea typeface="Ubuntu"/>
                <a:cs typeface="Ubuntu"/>
                <a:sym typeface="Ubuntu"/>
              </a:rPr>
              <a:t>Show your progress and impact so far, for instance: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51D4C"/>
              </a:solidFill>
              <a:latin typeface="Ubuntu"/>
              <a:ea typeface="Ubuntu"/>
              <a:cs typeface="Ubuntu"/>
              <a:sym typeface="Ubuntu"/>
            </a:endParaRPr>
          </a:p>
          <a:p>
            <a:pPr indent="-4318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Quotes or feedback from teachers, users, or peers</a:t>
            </a:r>
            <a:endParaRPr b="0" i="0" sz="2400" u="none" cap="none" strike="noStrike">
              <a:solidFill>
                <a:srgbClr val="251D4C"/>
              </a:solidFill>
              <a:latin typeface="Ubuntu"/>
              <a:ea typeface="Ubuntu"/>
              <a:cs typeface="Ubuntu"/>
              <a:sym typeface="Ubuntu"/>
            </a:endParaRPr>
          </a:p>
          <a:p>
            <a:pPr indent="-3810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Any tools, games, apps, or prototypes you’ve developed</a:t>
            </a:r>
            <a:endParaRPr b="0" i="0" sz="2400" u="none" cap="none" strike="noStrike">
              <a:solidFill>
                <a:srgbClr val="251D4C"/>
              </a:solidFill>
              <a:latin typeface="Ubuntu"/>
              <a:ea typeface="Ubuntu"/>
              <a:cs typeface="Ubuntu"/>
              <a:sym typeface="Ubuntu"/>
            </a:endParaRPr>
          </a:p>
          <a:p>
            <a:pPr indent="-3810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Number of youth engaged, competitions joined, or users reached</a:t>
            </a:r>
            <a:endParaRPr b="0" i="0" sz="2400" u="none" cap="none" strike="noStrike">
              <a:solidFill>
                <a:srgbClr val="251D4C"/>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51D4C"/>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rgbClr val="251D4C"/>
                </a:solidFill>
                <a:latin typeface="Ubuntu"/>
                <a:ea typeface="Ubuntu"/>
                <a:cs typeface="Ubuntu"/>
                <a:sym typeface="Ubuntu"/>
              </a:rPr>
              <a:t>Tip:</a:t>
            </a:r>
            <a:r>
              <a:rPr b="0" i="1" lang="en-US" sz="2400" u="none" cap="none" strike="noStrike">
                <a:solidFill>
                  <a:srgbClr val="251D4C"/>
                </a:solidFill>
                <a:latin typeface="Ubuntu"/>
                <a:ea typeface="Ubuntu"/>
                <a:cs typeface="Ubuntu"/>
                <a:sym typeface="Ubuntu"/>
              </a:rPr>
              <a:t> Be factual and results-oriented  show that your solution is feasible.</a:t>
            </a:r>
            <a:endParaRPr b="0" i="0" sz="2400" u="none" cap="none" strike="noStrike">
              <a:solidFill>
                <a:srgbClr val="251D4C"/>
              </a:solidFill>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370dda55999_0_11"/>
          <p:cNvSpPr txBox="1"/>
          <p:nvPr/>
        </p:nvSpPr>
        <p:spPr>
          <a:xfrm>
            <a:off x="1728303" y="1721505"/>
            <a:ext cx="10388400" cy="533400"/>
          </a:xfrm>
          <a:prstGeom prst="rect">
            <a:avLst/>
          </a:prstGeom>
          <a:noFill/>
          <a:ln>
            <a:noFill/>
          </a:ln>
        </p:spPr>
        <p:txBody>
          <a:bodyPr anchorCtr="0" anchor="t" bIns="0" lIns="0" spcFirstLastPara="1" rIns="0" wrap="square" tIns="0">
            <a:spAutoFit/>
          </a:bodyPr>
          <a:lstStyle/>
          <a:p>
            <a:pPr indent="0" lvl="0" marL="0" marR="0" rtl="0" algn="l">
              <a:lnSpc>
                <a:spcPct val="77006"/>
              </a:lnSpc>
              <a:spcBef>
                <a:spcPts val="0"/>
              </a:spcBef>
              <a:spcAft>
                <a:spcPts val="0"/>
              </a:spcAft>
              <a:buClr>
                <a:srgbClr val="000000"/>
              </a:buClr>
              <a:buSzPts val="4500"/>
              <a:buFont typeface="Arial"/>
              <a:buNone/>
            </a:pPr>
            <a:r>
              <a:rPr b="1" i="0" lang="en-US" sz="4500" u="none" cap="none" strike="noStrike">
                <a:solidFill>
                  <a:srgbClr val="251D4C"/>
                </a:solidFill>
                <a:latin typeface="Ubuntu"/>
                <a:ea typeface="Ubuntu"/>
                <a:cs typeface="Ubuntu"/>
                <a:sym typeface="Ubuntu"/>
              </a:rPr>
              <a:t>Proposed solution</a:t>
            </a:r>
            <a:endParaRPr b="1" i="0" sz="4500" u="none" cap="none" strike="noStrike">
              <a:solidFill>
                <a:srgbClr val="251D4C"/>
              </a:solidFill>
              <a:latin typeface="Ubuntu"/>
              <a:ea typeface="Ubuntu"/>
              <a:cs typeface="Ubuntu"/>
              <a:sym typeface="Ubuntu"/>
            </a:endParaRPr>
          </a:p>
        </p:txBody>
      </p:sp>
      <p:sp>
        <p:nvSpPr>
          <p:cNvPr id="104" name="Google Shape;104;g370dda55999_0_11"/>
          <p:cNvSpPr txBox="1"/>
          <p:nvPr/>
        </p:nvSpPr>
        <p:spPr>
          <a:xfrm>
            <a:off x="1728303" y="2650069"/>
            <a:ext cx="14831400" cy="2586000"/>
          </a:xfrm>
          <a:prstGeom prst="rect">
            <a:avLst/>
          </a:prstGeom>
          <a:noFill/>
          <a:ln>
            <a:noFill/>
          </a:ln>
        </p:spPr>
        <p:txBody>
          <a:bodyPr anchorCtr="0" anchor="t" bIns="0" lIns="0" spcFirstLastPara="1" rIns="0" wrap="square" tIns="0">
            <a:spAutoFit/>
          </a:bodyPr>
          <a:lstStyle/>
          <a:p>
            <a:pPr indent="-4318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What </a:t>
            </a:r>
            <a:r>
              <a:rPr b="1" i="0" lang="en-US" sz="2400" u="none" cap="none" strike="noStrike">
                <a:solidFill>
                  <a:srgbClr val="251D4C"/>
                </a:solidFill>
                <a:latin typeface="Ubuntu"/>
                <a:ea typeface="Ubuntu"/>
                <a:cs typeface="Ubuntu"/>
                <a:sym typeface="Ubuntu"/>
              </a:rPr>
              <a:t>problem</a:t>
            </a:r>
            <a:r>
              <a:rPr b="0" i="0" lang="en-US" sz="2400" u="none" cap="none" strike="noStrike">
                <a:solidFill>
                  <a:srgbClr val="251D4C"/>
                </a:solidFill>
                <a:latin typeface="Ubuntu"/>
                <a:ea typeface="Ubuntu"/>
                <a:cs typeface="Ubuntu"/>
                <a:sym typeface="Ubuntu"/>
              </a:rPr>
              <a:t> is your solution trying to solve?</a:t>
            </a:r>
            <a:endParaRPr b="0" i="0" sz="2400" u="none" cap="none" strike="noStrike">
              <a:solidFill>
                <a:srgbClr val="251D4C"/>
              </a:solidFill>
              <a:latin typeface="Ubuntu"/>
              <a:ea typeface="Ubuntu"/>
              <a:cs typeface="Ubuntu"/>
              <a:sym typeface="Ubuntu"/>
            </a:endParaRPr>
          </a:p>
          <a:p>
            <a:pPr indent="-3810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What is your </a:t>
            </a:r>
            <a:r>
              <a:rPr b="1" i="0" lang="en-US" sz="2400" u="none" cap="none" strike="noStrike">
                <a:solidFill>
                  <a:srgbClr val="251D4C"/>
                </a:solidFill>
                <a:latin typeface="Ubuntu"/>
                <a:ea typeface="Ubuntu"/>
                <a:cs typeface="Ubuntu"/>
                <a:sym typeface="Ubuntu"/>
              </a:rPr>
              <a:t>solution</a:t>
            </a:r>
            <a:r>
              <a:rPr b="0" i="0" lang="en-US" sz="2400" u="none" cap="none" strike="noStrike">
                <a:solidFill>
                  <a:srgbClr val="251D4C"/>
                </a:solidFill>
                <a:latin typeface="Ubuntu"/>
                <a:ea typeface="Ubuntu"/>
                <a:cs typeface="Ubuntu"/>
                <a:sym typeface="Ubuntu"/>
              </a:rPr>
              <a:t>, and how does it help solve this problem?</a:t>
            </a:r>
            <a:endParaRPr b="0" i="0" sz="2400" u="none" cap="none" strike="noStrike">
              <a:solidFill>
                <a:srgbClr val="251D4C"/>
              </a:solidFill>
              <a:latin typeface="Ubuntu"/>
              <a:ea typeface="Ubuntu"/>
              <a:cs typeface="Ubuntu"/>
              <a:sym typeface="Ubuntu"/>
            </a:endParaRPr>
          </a:p>
          <a:p>
            <a:pPr indent="-3810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How does your project use digital innovation to create opportunities for youth in gaming, tech, or sports?</a:t>
            </a:r>
            <a:endParaRPr b="0" i="0" sz="2400" u="none" cap="none" strike="noStrike">
              <a:solidFill>
                <a:srgbClr val="251D4C"/>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51D4C"/>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rgbClr val="251D4C"/>
                </a:solidFill>
                <a:latin typeface="Ubuntu"/>
                <a:ea typeface="Ubuntu"/>
                <a:cs typeface="Ubuntu"/>
                <a:sym typeface="Ubuntu"/>
              </a:rPr>
              <a:t>Tip:</a:t>
            </a:r>
            <a:r>
              <a:rPr b="0" i="1" lang="en-US" sz="2400" u="none" cap="none" strike="noStrike">
                <a:solidFill>
                  <a:srgbClr val="251D4C"/>
                </a:solidFill>
                <a:latin typeface="Ubuntu"/>
                <a:ea typeface="Ubuntu"/>
                <a:cs typeface="Ubuntu"/>
                <a:sym typeface="Ubuntu"/>
              </a:rPr>
              <a:t> </a:t>
            </a:r>
            <a:r>
              <a:rPr b="0" i="0" lang="en-US" sz="2400" u="none" cap="none" strike="noStrike">
                <a:solidFill>
                  <a:srgbClr val="251D4C"/>
                </a:solidFill>
                <a:latin typeface="Ubuntu"/>
                <a:ea typeface="Ubuntu"/>
                <a:cs typeface="Ubuntu"/>
                <a:sym typeface="Ubuntu"/>
              </a:rPr>
              <a:t> Be specific about the connection between your idea, digital tools, and how it contributes to youth skills, jobs, or engagement in the digital sports ecosystem.</a:t>
            </a:r>
            <a:endParaRPr b="0" i="0" sz="2400" u="none" cap="none" strike="noStrike">
              <a:solidFill>
                <a:srgbClr val="251D4C"/>
              </a:solidFill>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370dda55999_0_31"/>
          <p:cNvSpPr/>
          <p:nvPr/>
        </p:nvSpPr>
        <p:spPr>
          <a:xfrm rot="6295387">
            <a:off x="-3544983" y="-2148455"/>
            <a:ext cx="9603815" cy="9603815"/>
          </a:xfrm>
          <a:prstGeom prst="arc">
            <a:avLst>
              <a:gd fmla="val 12703736" name="adj1"/>
              <a:gd fmla="val 1131141" name="adj2"/>
            </a:avLst>
          </a:prstGeom>
          <a:noFill/>
          <a:ln cap="flat" cmpd="sng" w="228600">
            <a:solidFill>
              <a:srgbClr val="251D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10" name="Google Shape;110;g370dda55999_0_31"/>
          <p:cNvSpPr txBox="1"/>
          <p:nvPr/>
        </p:nvSpPr>
        <p:spPr>
          <a:xfrm>
            <a:off x="9144000" y="1777751"/>
            <a:ext cx="8855242" cy="516745"/>
          </a:xfrm>
          <a:prstGeom prst="rect">
            <a:avLst/>
          </a:prstGeom>
          <a:noFill/>
          <a:ln>
            <a:noFill/>
          </a:ln>
        </p:spPr>
        <p:txBody>
          <a:bodyPr anchorCtr="0" anchor="t" bIns="0" lIns="0" spcFirstLastPara="1" rIns="0" wrap="square" tIns="0">
            <a:spAutoFit/>
          </a:bodyPr>
          <a:lstStyle/>
          <a:p>
            <a:pPr indent="0" lvl="0" marL="0" marR="0" rtl="0" algn="l">
              <a:lnSpc>
                <a:spcPct val="72500"/>
              </a:lnSpc>
              <a:spcBef>
                <a:spcPts val="0"/>
              </a:spcBef>
              <a:spcAft>
                <a:spcPts val="0"/>
              </a:spcAft>
              <a:buClr>
                <a:srgbClr val="000000"/>
              </a:buClr>
              <a:buSzPts val="4600"/>
              <a:buFont typeface="Arial"/>
              <a:buNone/>
            </a:pPr>
            <a:r>
              <a:rPr b="1" i="0" lang="en-US" sz="4600" u="none" cap="none" strike="noStrike">
                <a:solidFill>
                  <a:srgbClr val="251D4C"/>
                </a:solidFill>
                <a:latin typeface="Ubuntu"/>
                <a:ea typeface="Ubuntu"/>
                <a:cs typeface="Ubuntu"/>
                <a:sym typeface="Ubuntu"/>
              </a:rPr>
              <a:t>Uniqueness &amp; Innovation</a:t>
            </a:r>
            <a:endParaRPr b="1" i="0" sz="4600" u="none" cap="none" strike="noStrike">
              <a:solidFill>
                <a:srgbClr val="251D4C"/>
              </a:solidFill>
              <a:latin typeface="Ubuntu"/>
              <a:ea typeface="Ubuntu"/>
              <a:cs typeface="Ubuntu"/>
              <a:sym typeface="Ubuntu"/>
            </a:endParaRPr>
          </a:p>
        </p:txBody>
      </p:sp>
      <p:sp>
        <p:nvSpPr>
          <p:cNvPr id="111" name="Google Shape;111;g370dda55999_0_31"/>
          <p:cNvSpPr txBox="1"/>
          <p:nvPr/>
        </p:nvSpPr>
        <p:spPr>
          <a:xfrm>
            <a:off x="9367482" y="2811239"/>
            <a:ext cx="8038201" cy="2585323"/>
          </a:xfrm>
          <a:prstGeom prst="rect">
            <a:avLst/>
          </a:prstGeom>
          <a:noFill/>
          <a:ln>
            <a:noFill/>
          </a:ln>
        </p:spPr>
        <p:txBody>
          <a:bodyPr anchorCtr="0" anchor="t" bIns="0" lIns="0" spcFirstLastPara="1" rIns="0" wrap="square" tIns="0">
            <a:spAutoFit/>
          </a:bodyPr>
          <a:lstStyle/>
          <a:p>
            <a:pPr indent="-4318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What makes your solution stand out?</a:t>
            </a:r>
            <a:endParaRPr b="0" i="0" sz="2400" u="none" cap="none" strike="noStrike">
              <a:solidFill>
                <a:srgbClr val="251D4C"/>
              </a:solidFill>
              <a:latin typeface="Ubuntu"/>
              <a:ea typeface="Ubuntu"/>
              <a:cs typeface="Ubuntu"/>
              <a:sym typeface="Ubuntu"/>
            </a:endParaRPr>
          </a:p>
          <a:p>
            <a:pPr indent="-4318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What is new or creative about your approach?</a:t>
            </a:r>
            <a:endParaRPr b="0" i="0" sz="2400" u="none" cap="none" strike="noStrike">
              <a:solidFill>
                <a:srgbClr val="251D4C"/>
              </a:solidFill>
              <a:latin typeface="Ubuntu"/>
              <a:ea typeface="Ubuntu"/>
              <a:cs typeface="Ubuntu"/>
              <a:sym typeface="Ubuntu"/>
            </a:endParaRPr>
          </a:p>
          <a:p>
            <a:pPr indent="-4318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Are you using unique tools, platforms, or methods?</a:t>
            </a:r>
            <a:endParaRPr b="0" i="0" sz="2400" u="none" cap="none" strike="noStrike">
              <a:solidFill>
                <a:srgbClr val="251D4C"/>
              </a:solidFill>
              <a:latin typeface="Ubuntu"/>
              <a:ea typeface="Ubuntu"/>
              <a:cs typeface="Ubuntu"/>
              <a:sym typeface="Ubuntu"/>
            </a:endParaRPr>
          </a:p>
          <a:p>
            <a:pPr indent="-4318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Why is your solution better than existing alternatives?</a:t>
            </a:r>
            <a:endParaRPr b="0" i="0" sz="2400" u="none" cap="none" strike="noStrike">
              <a:solidFill>
                <a:srgbClr val="251D4C"/>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51D4C"/>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rgbClr val="251D4C"/>
                </a:solidFill>
                <a:latin typeface="Ubuntu"/>
                <a:ea typeface="Ubuntu"/>
                <a:cs typeface="Ubuntu"/>
                <a:sym typeface="Ubuntu"/>
              </a:rPr>
              <a:t>Tip: </a:t>
            </a:r>
            <a:r>
              <a:rPr b="0" i="1" lang="en-US" sz="2400" u="none" cap="none" strike="noStrike">
                <a:solidFill>
                  <a:srgbClr val="251D4C"/>
                </a:solidFill>
                <a:latin typeface="Ubuntu"/>
                <a:ea typeface="Ubuntu"/>
                <a:cs typeface="Ubuntu"/>
                <a:sym typeface="Ubuntu"/>
              </a:rPr>
              <a:t>Show how your innovation directly addresses real needs.</a:t>
            </a:r>
            <a:endParaRPr b="0" i="0" sz="2400" u="none" cap="none" strike="noStrike">
              <a:solidFill>
                <a:srgbClr val="251D4C"/>
              </a:solidFill>
              <a:latin typeface="Ubuntu"/>
              <a:ea typeface="Ubuntu"/>
              <a:cs typeface="Ubuntu"/>
              <a:sym typeface="Ubuntu"/>
            </a:endParaRPr>
          </a:p>
        </p:txBody>
      </p:sp>
      <p:sp>
        <p:nvSpPr>
          <p:cNvPr id="112" name="Google Shape;112;g370dda55999_0_31"/>
          <p:cNvSpPr/>
          <p:nvPr/>
        </p:nvSpPr>
        <p:spPr>
          <a:xfrm>
            <a:off x="1240949" y="1567250"/>
            <a:ext cx="7234817" cy="6182179"/>
          </a:xfrm>
          <a:custGeom>
            <a:rect b="b" l="l" r="r" t="t"/>
            <a:pathLst>
              <a:path extrusionOk="0" h="1094191" w="1287334">
                <a:moveTo>
                  <a:pt x="0" y="0"/>
                </a:moveTo>
                <a:lnTo>
                  <a:pt x="1287334" y="0"/>
                </a:lnTo>
                <a:lnTo>
                  <a:pt x="1287334" y="1094191"/>
                </a:lnTo>
                <a:lnTo>
                  <a:pt x="0" y="1094191"/>
                </a:lnTo>
                <a:close/>
              </a:path>
            </a:pathLst>
          </a:custGeom>
          <a:blipFill rotWithShape="1">
            <a:blip r:embed="rId3">
              <a:alphaModFix/>
            </a:blip>
            <a:stretch>
              <a:fillRect b="0" l="-13662" r="-13653"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370dda55999_0_23"/>
          <p:cNvSpPr/>
          <p:nvPr/>
        </p:nvSpPr>
        <p:spPr>
          <a:xfrm flipH="1" rot="-6295387">
            <a:off x="12330042" y="-1837355"/>
            <a:ext cx="9603815" cy="9603815"/>
          </a:xfrm>
          <a:prstGeom prst="arc">
            <a:avLst>
              <a:gd fmla="val 12703736" name="adj1"/>
              <a:gd fmla="val 1131141" name="adj2"/>
            </a:avLst>
          </a:prstGeom>
          <a:noFill/>
          <a:ln cap="flat" cmpd="sng" w="228600">
            <a:solidFill>
              <a:srgbClr val="251D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18" name="Google Shape;118;g370dda55999_0_23"/>
          <p:cNvSpPr txBox="1"/>
          <p:nvPr/>
        </p:nvSpPr>
        <p:spPr>
          <a:xfrm>
            <a:off x="1728300" y="1721500"/>
            <a:ext cx="11025173" cy="491673"/>
          </a:xfrm>
          <a:prstGeom prst="rect">
            <a:avLst/>
          </a:prstGeom>
          <a:noFill/>
          <a:ln>
            <a:noFill/>
          </a:ln>
        </p:spPr>
        <p:txBody>
          <a:bodyPr anchorCtr="0" anchor="t" bIns="0" lIns="0" spcFirstLastPara="1" rIns="0" wrap="square" tIns="0">
            <a:spAutoFit/>
          </a:bodyPr>
          <a:lstStyle/>
          <a:p>
            <a:pPr indent="0" lvl="0" marL="0" marR="0" rtl="0" algn="l">
              <a:lnSpc>
                <a:spcPct val="71136"/>
              </a:lnSpc>
              <a:spcBef>
                <a:spcPts val="0"/>
              </a:spcBef>
              <a:spcAft>
                <a:spcPts val="0"/>
              </a:spcAft>
              <a:buClr>
                <a:srgbClr val="000000"/>
              </a:buClr>
              <a:buSzPts val="4500"/>
              <a:buFont typeface="Arial"/>
              <a:buNone/>
            </a:pPr>
            <a:r>
              <a:rPr b="1" i="0" lang="en-US" sz="4500" u="none" cap="none" strike="noStrike">
                <a:solidFill>
                  <a:srgbClr val="251D4C"/>
                </a:solidFill>
                <a:latin typeface="Ubuntu"/>
                <a:ea typeface="Ubuntu"/>
                <a:cs typeface="Ubuntu"/>
                <a:sym typeface="Ubuntu"/>
              </a:rPr>
              <a:t>Expected Impact &amp; target population</a:t>
            </a:r>
            <a:endParaRPr b="1" i="0" sz="4500" u="none" cap="none" strike="noStrike">
              <a:solidFill>
                <a:srgbClr val="251D4C"/>
              </a:solidFill>
              <a:latin typeface="Ubuntu"/>
              <a:ea typeface="Ubuntu"/>
              <a:cs typeface="Ubuntu"/>
              <a:sym typeface="Ubuntu"/>
            </a:endParaRPr>
          </a:p>
        </p:txBody>
      </p:sp>
      <p:sp>
        <p:nvSpPr>
          <p:cNvPr id="119" name="Google Shape;119;g370dda55999_0_23"/>
          <p:cNvSpPr txBox="1"/>
          <p:nvPr/>
        </p:nvSpPr>
        <p:spPr>
          <a:xfrm>
            <a:off x="1728300" y="3151400"/>
            <a:ext cx="6397500" cy="4125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251D4C"/>
                </a:solidFill>
                <a:latin typeface="Ubuntu"/>
                <a:ea typeface="Ubuntu"/>
                <a:cs typeface="Ubuntu"/>
                <a:sym typeface="Ubuntu"/>
              </a:rPr>
              <a:t>Who will benefit, and how?</a:t>
            </a:r>
            <a:endParaRPr b="1" i="0" sz="2800" u="none" cap="none" strike="noStrike">
              <a:solidFill>
                <a:srgbClr val="251D4C"/>
              </a:solidFill>
              <a:latin typeface="Ubuntu"/>
              <a:ea typeface="Ubuntu"/>
              <a:cs typeface="Ubuntu"/>
              <a:sym typeface="Ubuntu"/>
            </a:endParaRPr>
          </a:p>
          <a:p>
            <a:pPr indent="-3810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Who will benefit from your project, and in what ways?</a:t>
            </a:r>
            <a:endParaRPr b="0" i="0" sz="2400" u="none" cap="none" strike="noStrike">
              <a:solidFill>
                <a:srgbClr val="251D4C"/>
              </a:solidFill>
              <a:latin typeface="Ubuntu"/>
              <a:ea typeface="Ubuntu"/>
              <a:cs typeface="Ubuntu"/>
              <a:sym typeface="Ubuntu"/>
            </a:endParaRPr>
          </a:p>
          <a:p>
            <a:pPr indent="-3810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Who are your primary target groups? (e.g., high school students, young gamers, youth in urban or peri-urban areas)</a:t>
            </a:r>
            <a:endParaRPr b="0" i="0" sz="2400" u="none" cap="none" strike="noStrike">
              <a:solidFill>
                <a:srgbClr val="251D4C"/>
              </a:solidFill>
              <a:latin typeface="Ubuntu"/>
              <a:ea typeface="Ubuntu"/>
              <a:cs typeface="Ubuntu"/>
              <a:sym typeface="Ubuntu"/>
            </a:endParaRPr>
          </a:p>
          <a:p>
            <a:pPr indent="-4318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What is the expected </a:t>
            </a:r>
            <a:r>
              <a:rPr b="1" i="0" lang="en-US" sz="2400" u="none" cap="none" strike="noStrike">
                <a:solidFill>
                  <a:srgbClr val="251D4C"/>
                </a:solidFill>
                <a:latin typeface="Ubuntu"/>
                <a:ea typeface="Ubuntu"/>
                <a:cs typeface="Ubuntu"/>
                <a:sym typeface="Ubuntu"/>
              </a:rPr>
              <a:t>indirect or long-term impact within the next 5 years</a:t>
            </a:r>
            <a:r>
              <a:rPr b="0" i="0" lang="en-US" sz="2400" u="none" cap="none" strike="noStrike">
                <a:solidFill>
                  <a:srgbClr val="251D4C"/>
                </a:solidFill>
                <a:latin typeface="Ubuntu"/>
                <a:ea typeface="Ubuntu"/>
                <a:cs typeface="Ubuntu"/>
                <a:sym typeface="Ubuntu"/>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51D4C"/>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rgbClr val="251D4C"/>
                </a:solidFill>
                <a:latin typeface="Ubuntu"/>
                <a:ea typeface="Ubuntu"/>
                <a:cs typeface="Ubuntu"/>
                <a:sym typeface="Ubuntu"/>
              </a:rPr>
              <a:t>Tip:</a:t>
            </a:r>
            <a:r>
              <a:rPr b="0" i="1" lang="en-US" sz="2400" u="none" cap="none" strike="noStrike">
                <a:solidFill>
                  <a:srgbClr val="251D4C"/>
                </a:solidFill>
                <a:latin typeface="Ubuntu"/>
                <a:ea typeface="Ubuntu"/>
                <a:cs typeface="Ubuntu"/>
                <a:sym typeface="Ubuntu"/>
              </a:rPr>
              <a:t> Use numbers or estimates when possible.</a:t>
            </a:r>
            <a:endParaRPr b="0" i="0" sz="2400" u="none" cap="none" strike="noStrike">
              <a:solidFill>
                <a:srgbClr val="251D4C"/>
              </a:solidFill>
              <a:latin typeface="Ubuntu"/>
              <a:ea typeface="Ubuntu"/>
              <a:cs typeface="Ubuntu"/>
              <a:sym typeface="Ubuntu"/>
            </a:endParaRPr>
          </a:p>
        </p:txBody>
      </p:sp>
      <p:sp>
        <p:nvSpPr>
          <p:cNvPr id="120" name="Google Shape;120;g370dda55999_0_23"/>
          <p:cNvSpPr/>
          <p:nvPr/>
        </p:nvSpPr>
        <p:spPr>
          <a:xfrm>
            <a:off x="9144000" y="2964552"/>
            <a:ext cx="8309741" cy="5136682"/>
          </a:xfrm>
          <a:custGeom>
            <a:rect b="b" l="l" r="r" t="t"/>
            <a:pathLst>
              <a:path extrusionOk="0" h="795768" w="1287334">
                <a:moveTo>
                  <a:pt x="0" y="0"/>
                </a:moveTo>
                <a:lnTo>
                  <a:pt x="1287334" y="0"/>
                </a:lnTo>
                <a:lnTo>
                  <a:pt x="1287334" y="795768"/>
                </a:lnTo>
                <a:lnTo>
                  <a:pt x="0" y="795768"/>
                </a:lnTo>
                <a:close/>
              </a:path>
            </a:pathLst>
          </a:custGeom>
          <a:blipFill rotWithShape="1">
            <a:blip r:embed="rId3">
              <a:alphaModFix/>
            </a:blip>
            <a:stretch>
              <a:fillRect b="-3883" l="0" r="0" t="-388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370dda55999_0_41"/>
          <p:cNvSpPr/>
          <p:nvPr/>
        </p:nvSpPr>
        <p:spPr>
          <a:xfrm flipH="1" rot="-6295387">
            <a:off x="12330042" y="-1837355"/>
            <a:ext cx="9603815" cy="9603815"/>
          </a:xfrm>
          <a:prstGeom prst="arc">
            <a:avLst>
              <a:gd fmla="val 12703736" name="adj1"/>
              <a:gd fmla="val 1131141" name="adj2"/>
            </a:avLst>
          </a:prstGeom>
          <a:noFill/>
          <a:ln cap="flat" cmpd="sng" w="228600">
            <a:solidFill>
              <a:srgbClr val="251D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26" name="Google Shape;126;g370dda55999_0_41"/>
          <p:cNvSpPr txBox="1"/>
          <p:nvPr/>
        </p:nvSpPr>
        <p:spPr>
          <a:xfrm>
            <a:off x="1728301" y="1721500"/>
            <a:ext cx="5628600" cy="996000"/>
          </a:xfrm>
          <a:prstGeom prst="rect">
            <a:avLst/>
          </a:prstGeom>
          <a:noFill/>
          <a:ln>
            <a:noFill/>
          </a:ln>
        </p:spPr>
        <p:txBody>
          <a:bodyPr anchorCtr="0" anchor="t" bIns="0" lIns="0" spcFirstLastPara="1" rIns="0" wrap="square" tIns="0">
            <a:spAutoFit/>
          </a:bodyPr>
          <a:lstStyle/>
          <a:p>
            <a:pPr indent="0" lvl="0" marL="0" marR="0" rtl="0" algn="l">
              <a:lnSpc>
                <a:spcPct val="71906"/>
              </a:lnSpc>
              <a:spcBef>
                <a:spcPts val="0"/>
              </a:spcBef>
              <a:spcAft>
                <a:spcPts val="0"/>
              </a:spcAft>
              <a:buClr>
                <a:srgbClr val="000000"/>
              </a:buClr>
              <a:buSzPts val="4500"/>
              <a:buFont typeface="Arial"/>
              <a:buNone/>
            </a:pPr>
            <a:r>
              <a:rPr b="1" i="0" lang="en-US" sz="4500" u="none" cap="none" strike="noStrike">
                <a:solidFill>
                  <a:srgbClr val="251D4C"/>
                </a:solidFill>
                <a:latin typeface="Ubuntu"/>
                <a:ea typeface="Ubuntu"/>
                <a:cs typeface="Ubuntu"/>
                <a:sym typeface="Ubuntu"/>
              </a:rPr>
              <a:t>Sustainability &amp; Scalability</a:t>
            </a:r>
            <a:endParaRPr b="1" i="0" sz="4500" u="none" cap="none" strike="noStrike">
              <a:solidFill>
                <a:srgbClr val="251D4C"/>
              </a:solidFill>
              <a:latin typeface="Ubuntu"/>
              <a:ea typeface="Ubuntu"/>
              <a:cs typeface="Ubuntu"/>
              <a:sym typeface="Ubuntu"/>
            </a:endParaRPr>
          </a:p>
        </p:txBody>
      </p:sp>
      <p:sp>
        <p:nvSpPr>
          <p:cNvPr id="127" name="Google Shape;127;g370dda55999_0_41"/>
          <p:cNvSpPr txBox="1"/>
          <p:nvPr/>
        </p:nvSpPr>
        <p:spPr>
          <a:xfrm>
            <a:off x="1728300" y="3151400"/>
            <a:ext cx="6397500" cy="4063500"/>
          </a:xfrm>
          <a:prstGeom prst="rect">
            <a:avLst/>
          </a:prstGeom>
          <a:noFill/>
          <a:ln>
            <a:noFill/>
          </a:ln>
        </p:spPr>
        <p:txBody>
          <a:bodyPr anchorCtr="0" anchor="t" bIns="0" lIns="0" spcFirstLastPara="1" rIns="0" wrap="square" tIns="0">
            <a:spAutoFit/>
          </a:bodyPr>
          <a:lstStyle/>
          <a:p>
            <a:pPr indent="-4318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How will your project grow and last?</a:t>
            </a:r>
            <a:endParaRPr b="0" i="0" sz="2400" u="none" cap="none" strike="noStrike">
              <a:solidFill>
                <a:srgbClr val="251D4C"/>
              </a:solidFill>
              <a:latin typeface="Ubuntu"/>
              <a:ea typeface="Ubuntu"/>
              <a:cs typeface="Ubuntu"/>
              <a:sym typeface="Ubuntu"/>
            </a:endParaRPr>
          </a:p>
          <a:p>
            <a:pPr indent="-4318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How will you sustain the project after this competition?</a:t>
            </a:r>
            <a:endParaRPr b="0" i="0" sz="2400" u="none" cap="none" strike="noStrike">
              <a:solidFill>
                <a:srgbClr val="251D4C"/>
              </a:solidFill>
              <a:latin typeface="Ubuntu"/>
              <a:ea typeface="Ubuntu"/>
              <a:cs typeface="Ubuntu"/>
              <a:sym typeface="Ubuntu"/>
            </a:endParaRPr>
          </a:p>
          <a:p>
            <a:pPr indent="-4318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Do you already generate revenue or have partners?</a:t>
            </a:r>
            <a:endParaRPr b="0" i="0" sz="2400" u="none" cap="none" strike="noStrike">
              <a:solidFill>
                <a:srgbClr val="251D4C"/>
              </a:solidFill>
              <a:latin typeface="Ubuntu"/>
              <a:ea typeface="Ubuntu"/>
              <a:cs typeface="Ubuntu"/>
              <a:sym typeface="Ubuntu"/>
            </a:endParaRPr>
          </a:p>
          <a:p>
            <a:pPr indent="-4318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Can this solution be scaled or replicated elsewhere? How?</a:t>
            </a:r>
            <a:endParaRPr b="0" i="0" sz="2400" u="none" cap="none" strike="noStrike">
              <a:solidFill>
                <a:srgbClr val="251D4C"/>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51D4C"/>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rgbClr val="251D4C"/>
                </a:solidFill>
                <a:latin typeface="Ubuntu"/>
                <a:ea typeface="Ubuntu"/>
                <a:cs typeface="Ubuntu"/>
                <a:sym typeface="Ubuntu"/>
              </a:rPr>
              <a:t>Tip:</a:t>
            </a:r>
            <a:r>
              <a:rPr b="0" i="1" lang="en-US" sz="2400" u="none" cap="none" strike="noStrike">
                <a:solidFill>
                  <a:srgbClr val="251D4C"/>
                </a:solidFill>
                <a:latin typeface="Ubuntu"/>
                <a:ea typeface="Ubuntu"/>
                <a:cs typeface="Ubuntu"/>
                <a:sym typeface="Ubuntu"/>
              </a:rPr>
              <a:t> Mention future regions, models, or plans for expansion.</a:t>
            </a:r>
            <a:endParaRPr b="0" i="1" sz="2400" u="none" cap="none" strike="noStrike">
              <a:solidFill>
                <a:srgbClr val="251D4C"/>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51D4C"/>
              </a:solidFill>
              <a:latin typeface="Ubuntu"/>
              <a:ea typeface="Ubuntu"/>
              <a:cs typeface="Ubuntu"/>
              <a:sym typeface="Ubuntu"/>
            </a:endParaRPr>
          </a:p>
        </p:txBody>
      </p:sp>
      <p:sp>
        <p:nvSpPr>
          <p:cNvPr id="128" name="Google Shape;128;g370dda55999_0_41"/>
          <p:cNvSpPr/>
          <p:nvPr/>
        </p:nvSpPr>
        <p:spPr>
          <a:xfrm>
            <a:off x="8949965" y="1721500"/>
            <a:ext cx="8309741" cy="5136682"/>
          </a:xfrm>
          <a:custGeom>
            <a:rect b="b" l="l" r="r" t="t"/>
            <a:pathLst>
              <a:path extrusionOk="0" h="795768" w="1287334">
                <a:moveTo>
                  <a:pt x="0" y="0"/>
                </a:moveTo>
                <a:lnTo>
                  <a:pt x="1287334" y="0"/>
                </a:lnTo>
                <a:lnTo>
                  <a:pt x="1287334" y="795768"/>
                </a:lnTo>
                <a:lnTo>
                  <a:pt x="0" y="795768"/>
                </a:lnTo>
                <a:close/>
              </a:path>
            </a:pathLst>
          </a:custGeom>
          <a:blipFill rotWithShape="1">
            <a:blip r:embed="rId3">
              <a:alphaModFix/>
            </a:blip>
            <a:stretch>
              <a:fillRect b="-3883" l="0" r="0" t="-388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370dda55999_0_49"/>
          <p:cNvSpPr txBox="1"/>
          <p:nvPr/>
        </p:nvSpPr>
        <p:spPr>
          <a:xfrm>
            <a:off x="1954907" y="1327785"/>
            <a:ext cx="12178200" cy="518400"/>
          </a:xfrm>
          <a:prstGeom prst="rect">
            <a:avLst/>
          </a:prstGeom>
          <a:noFill/>
          <a:ln>
            <a:noFill/>
          </a:ln>
        </p:spPr>
        <p:txBody>
          <a:bodyPr anchorCtr="0" anchor="t" bIns="0" lIns="0" spcFirstLastPara="1" rIns="0" wrap="square" tIns="0">
            <a:spAutoFit/>
          </a:bodyPr>
          <a:lstStyle/>
          <a:p>
            <a:pPr indent="0" lvl="0" marL="0" marR="0" rtl="0" algn="l">
              <a:lnSpc>
                <a:spcPct val="74837"/>
              </a:lnSpc>
              <a:spcBef>
                <a:spcPts val="0"/>
              </a:spcBef>
              <a:spcAft>
                <a:spcPts val="0"/>
              </a:spcAft>
              <a:buClr>
                <a:srgbClr val="000000"/>
              </a:buClr>
              <a:buSzPts val="4500"/>
              <a:buFont typeface="Arial"/>
              <a:buNone/>
            </a:pPr>
            <a:r>
              <a:rPr b="1" i="0" lang="en-US" sz="4500" u="none" cap="none" strike="noStrike">
                <a:solidFill>
                  <a:srgbClr val="251D4C"/>
                </a:solidFill>
                <a:latin typeface="Ubuntu"/>
                <a:ea typeface="Ubuntu"/>
                <a:cs typeface="Ubuntu"/>
                <a:sym typeface="Ubuntu"/>
              </a:rPr>
              <a:t>Team Capacity</a:t>
            </a:r>
            <a:endParaRPr b="1" i="0" sz="4500" u="none" cap="none" strike="noStrike">
              <a:solidFill>
                <a:srgbClr val="251D4C"/>
              </a:solidFill>
              <a:latin typeface="Ubuntu"/>
              <a:ea typeface="Ubuntu"/>
              <a:cs typeface="Ubuntu"/>
              <a:sym typeface="Ubuntu"/>
            </a:endParaRPr>
          </a:p>
        </p:txBody>
      </p:sp>
      <p:sp>
        <p:nvSpPr>
          <p:cNvPr id="134" name="Google Shape;134;g370dda55999_0_49"/>
          <p:cNvSpPr txBox="1"/>
          <p:nvPr/>
        </p:nvSpPr>
        <p:spPr>
          <a:xfrm>
            <a:off x="1642086" y="6642704"/>
            <a:ext cx="15550500" cy="1847100"/>
          </a:xfrm>
          <a:prstGeom prst="rect">
            <a:avLst/>
          </a:prstGeom>
          <a:noFill/>
          <a:ln>
            <a:noFill/>
          </a:ln>
        </p:spPr>
        <p:txBody>
          <a:bodyPr anchorCtr="0" anchor="t" bIns="0" lIns="0" spcFirstLastPara="1" rIns="0" wrap="square" tIns="0">
            <a:spAutoFit/>
          </a:bodyPr>
          <a:lstStyle/>
          <a:p>
            <a:pPr indent="-4318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Why are you capable of delivering this project?</a:t>
            </a:r>
            <a:endParaRPr b="0" i="0" sz="2400" u="none" cap="none" strike="noStrike">
              <a:solidFill>
                <a:srgbClr val="251D4C"/>
              </a:solidFill>
              <a:latin typeface="Ubuntu"/>
              <a:ea typeface="Ubuntu"/>
              <a:cs typeface="Ubuntu"/>
              <a:sym typeface="Ubuntu"/>
            </a:endParaRPr>
          </a:p>
          <a:p>
            <a:pPr indent="-4318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Who is on your core team? What are their skills?</a:t>
            </a:r>
            <a:endParaRPr b="0" i="0" sz="2400" u="none" cap="none" strike="noStrike">
              <a:solidFill>
                <a:srgbClr val="251D4C"/>
              </a:solidFill>
              <a:latin typeface="Ubuntu"/>
              <a:ea typeface="Ubuntu"/>
              <a:cs typeface="Ubuntu"/>
              <a:sym typeface="Ubuntu"/>
            </a:endParaRPr>
          </a:p>
          <a:p>
            <a:pPr indent="-431800" lvl="0" marL="457200" marR="0" rtl="0" algn="l">
              <a:lnSpc>
                <a:spcPct val="100000"/>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Do you have any partners? Who does what?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251D4C"/>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rgbClr val="251D4C"/>
                </a:solidFill>
                <a:latin typeface="Ubuntu"/>
                <a:ea typeface="Ubuntu"/>
                <a:cs typeface="Ubuntu"/>
                <a:sym typeface="Ubuntu"/>
              </a:rPr>
              <a:t>Tip: </a:t>
            </a:r>
            <a:r>
              <a:rPr b="0" i="1" lang="en-US" sz="2400" u="none" cap="none" strike="noStrike">
                <a:solidFill>
                  <a:srgbClr val="251D4C"/>
                </a:solidFill>
                <a:latin typeface="Ubuntu"/>
                <a:ea typeface="Ubuntu"/>
                <a:cs typeface="Ubuntu"/>
                <a:sym typeface="Ubuntu"/>
              </a:rPr>
              <a:t>Show the expertise of the people in the room as well as those who could  not join the pitching</a:t>
            </a:r>
            <a:endParaRPr b="0" i="0" sz="2400" u="none" cap="none" strike="noStrike">
              <a:solidFill>
                <a:srgbClr val="251D4C"/>
              </a:solidFill>
              <a:latin typeface="Ubuntu"/>
              <a:ea typeface="Ubuntu"/>
              <a:cs typeface="Ubuntu"/>
              <a:sym typeface="Ubuntu"/>
            </a:endParaRPr>
          </a:p>
        </p:txBody>
      </p:sp>
      <p:pic>
        <p:nvPicPr>
          <p:cNvPr descr="Black Woman Office Stock Illustrations ..." id="135" name="Google Shape;135;g370dda55999_0_49"/>
          <p:cNvPicPr preferRelativeResize="0"/>
          <p:nvPr/>
        </p:nvPicPr>
        <p:blipFill rotWithShape="1">
          <a:blip r:embed="rId3">
            <a:alphaModFix/>
          </a:blip>
          <a:srcRect b="0" l="29785" r="3666" t="0"/>
          <a:stretch/>
        </p:blipFill>
        <p:spPr>
          <a:xfrm>
            <a:off x="1796592" y="2257099"/>
            <a:ext cx="2631030" cy="2631030"/>
          </a:xfrm>
          <a:prstGeom prst="ellipse">
            <a:avLst/>
          </a:prstGeom>
          <a:noFill/>
          <a:ln cap="flat" cmpd="sng" w="38100">
            <a:solidFill>
              <a:srgbClr val="002060"/>
            </a:solidFill>
            <a:prstDash val="solid"/>
            <a:round/>
            <a:headEnd len="sm" w="sm" type="none"/>
            <a:tailEnd len="sm" w="sm" type="none"/>
          </a:ln>
        </p:spPr>
      </p:pic>
      <p:pic>
        <p:nvPicPr>
          <p:cNvPr descr="Black Woman Office Stock Illustrations ..." id="136" name="Google Shape;136;g370dda55999_0_49"/>
          <p:cNvPicPr preferRelativeResize="0"/>
          <p:nvPr/>
        </p:nvPicPr>
        <p:blipFill rotWithShape="1">
          <a:blip r:embed="rId3">
            <a:alphaModFix/>
          </a:blip>
          <a:srcRect b="0" l="29785" r="3666" t="0"/>
          <a:stretch/>
        </p:blipFill>
        <p:spPr>
          <a:xfrm>
            <a:off x="5661128" y="2219108"/>
            <a:ext cx="2631030" cy="2631030"/>
          </a:xfrm>
          <a:prstGeom prst="ellipse">
            <a:avLst/>
          </a:prstGeom>
          <a:noFill/>
          <a:ln cap="flat" cmpd="sng" w="38100">
            <a:solidFill>
              <a:srgbClr val="002060"/>
            </a:solidFill>
            <a:prstDash val="solid"/>
            <a:round/>
            <a:headEnd len="sm" w="sm" type="none"/>
            <a:tailEnd len="sm" w="sm" type="none"/>
          </a:ln>
        </p:spPr>
      </p:pic>
      <p:pic>
        <p:nvPicPr>
          <p:cNvPr descr="Black Woman Office Stock Illustrations ..." id="137" name="Google Shape;137;g370dda55999_0_49"/>
          <p:cNvPicPr preferRelativeResize="0"/>
          <p:nvPr/>
        </p:nvPicPr>
        <p:blipFill rotWithShape="1">
          <a:blip r:embed="rId3">
            <a:alphaModFix/>
          </a:blip>
          <a:srcRect b="0" l="29785" r="3666" t="0"/>
          <a:stretch/>
        </p:blipFill>
        <p:spPr>
          <a:xfrm>
            <a:off x="9535791" y="2257099"/>
            <a:ext cx="2631030" cy="2631030"/>
          </a:xfrm>
          <a:prstGeom prst="ellipse">
            <a:avLst/>
          </a:prstGeom>
          <a:noFill/>
          <a:ln cap="flat" cmpd="sng" w="38100">
            <a:solidFill>
              <a:srgbClr val="002060"/>
            </a:solidFill>
            <a:prstDash val="solid"/>
            <a:round/>
            <a:headEnd len="sm" w="sm" type="none"/>
            <a:tailEnd len="sm" w="sm" type="none"/>
          </a:ln>
        </p:spPr>
      </p:pic>
      <p:pic>
        <p:nvPicPr>
          <p:cNvPr descr="Black Woman Office Stock Illustrations ..." id="138" name="Google Shape;138;g370dda55999_0_49"/>
          <p:cNvPicPr preferRelativeResize="0"/>
          <p:nvPr/>
        </p:nvPicPr>
        <p:blipFill rotWithShape="1">
          <a:blip r:embed="rId3">
            <a:alphaModFix/>
          </a:blip>
          <a:srcRect b="0" l="29785" r="3666" t="0"/>
          <a:stretch/>
        </p:blipFill>
        <p:spPr>
          <a:xfrm>
            <a:off x="13369854" y="2257099"/>
            <a:ext cx="2631030" cy="2631030"/>
          </a:xfrm>
          <a:prstGeom prst="ellipse">
            <a:avLst/>
          </a:prstGeom>
          <a:noFill/>
          <a:ln cap="flat" cmpd="sng" w="38100">
            <a:solidFill>
              <a:srgbClr val="002060"/>
            </a:solidFill>
            <a:prstDash val="solid"/>
            <a:round/>
            <a:headEnd len="sm" w="sm" type="none"/>
            <a:tailEnd len="sm" w="sm" type="none"/>
          </a:ln>
        </p:spPr>
      </p:pic>
      <p:sp>
        <p:nvSpPr>
          <p:cNvPr id="139" name="Google Shape;139;g370dda55999_0_49"/>
          <p:cNvSpPr txBox="1"/>
          <p:nvPr/>
        </p:nvSpPr>
        <p:spPr>
          <a:xfrm>
            <a:off x="1642086" y="5398872"/>
            <a:ext cx="2929915" cy="369332"/>
          </a:xfrm>
          <a:prstGeom prst="rect">
            <a:avLst/>
          </a:prstGeom>
          <a:noFill/>
          <a:ln>
            <a:noFill/>
          </a:ln>
        </p:spPr>
        <p:txBody>
          <a:bodyPr anchorCtr="0" anchor="t" bIns="0" lIns="0" spcFirstLastPara="1" rIns="0" wrap="square" tIns="0">
            <a:spAutoFit/>
          </a:bodyPr>
          <a:lstStyle/>
          <a:p>
            <a:pPr indent="0" lvl="0" marL="25400" marR="0" rtl="0" algn="ctr">
              <a:lnSpc>
                <a:spcPct val="100000"/>
              </a:lnSpc>
              <a:spcBef>
                <a:spcPts val="0"/>
              </a:spcBef>
              <a:spcAft>
                <a:spcPts val="0"/>
              </a:spcAft>
              <a:buClr>
                <a:srgbClr val="000000"/>
              </a:buClr>
              <a:buSzPts val="2400"/>
              <a:buFont typeface="Arial"/>
              <a:buNone/>
            </a:pPr>
            <a:r>
              <a:rPr b="0" i="0" lang="en-US" sz="2400" u="none" cap="none" strike="noStrike">
                <a:solidFill>
                  <a:srgbClr val="251D4C"/>
                </a:solidFill>
                <a:latin typeface="Ubuntu"/>
                <a:ea typeface="Ubuntu"/>
                <a:cs typeface="Ubuntu"/>
                <a:sym typeface="Ubuntu"/>
              </a:rPr>
              <a:t>Name | Position </a:t>
            </a:r>
            <a:endParaRPr b="0" i="0" sz="2400" u="none" cap="none" strike="noStrike">
              <a:solidFill>
                <a:srgbClr val="251D4C"/>
              </a:solidFill>
              <a:latin typeface="Ubuntu"/>
              <a:ea typeface="Ubuntu"/>
              <a:cs typeface="Ubuntu"/>
              <a:sym typeface="Ubuntu"/>
            </a:endParaRPr>
          </a:p>
        </p:txBody>
      </p:sp>
      <p:sp>
        <p:nvSpPr>
          <p:cNvPr id="140" name="Google Shape;140;g370dda55999_0_49"/>
          <p:cNvSpPr txBox="1"/>
          <p:nvPr/>
        </p:nvSpPr>
        <p:spPr>
          <a:xfrm>
            <a:off x="5511685" y="5393474"/>
            <a:ext cx="2929915" cy="369332"/>
          </a:xfrm>
          <a:prstGeom prst="rect">
            <a:avLst/>
          </a:prstGeom>
          <a:noFill/>
          <a:ln>
            <a:noFill/>
          </a:ln>
        </p:spPr>
        <p:txBody>
          <a:bodyPr anchorCtr="0" anchor="t" bIns="0" lIns="0" spcFirstLastPara="1" rIns="0" wrap="square" tIns="0">
            <a:spAutoFit/>
          </a:bodyPr>
          <a:lstStyle/>
          <a:p>
            <a:pPr indent="0" lvl="0" marL="25400" marR="0" rtl="0" algn="ctr">
              <a:lnSpc>
                <a:spcPct val="100000"/>
              </a:lnSpc>
              <a:spcBef>
                <a:spcPts val="0"/>
              </a:spcBef>
              <a:spcAft>
                <a:spcPts val="0"/>
              </a:spcAft>
              <a:buClr>
                <a:srgbClr val="000000"/>
              </a:buClr>
              <a:buSzPts val="2400"/>
              <a:buFont typeface="Arial"/>
              <a:buNone/>
            </a:pPr>
            <a:r>
              <a:rPr b="0" i="0" lang="en-US" sz="2400" u="none" cap="none" strike="noStrike">
                <a:solidFill>
                  <a:srgbClr val="251D4C"/>
                </a:solidFill>
                <a:latin typeface="Ubuntu"/>
                <a:ea typeface="Ubuntu"/>
                <a:cs typeface="Ubuntu"/>
                <a:sym typeface="Ubuntu"/>
              </a:rPr>
              <a:t>Name | Position </a:t>
            </a:r>
            <a:endParaRPr b="0" i="0" sz="2400" u="none" cap="none" strike="noStrike">
              <a:solidFill>
                <a:srgbClr val="251D4C"/>
              </a:solidFill>
              <a:latin typeface="Ubuntu"/>
              <a:ea typeface="Ubuntu"/>
              <a:cs typeface="Ubuntu"/>
              <a:sym typeface="Ubuntu"/>
            </a:endParaRPr>
          </a:p>
        </p:txBody>
      </p:sp>
      <p:sp>
        <p:nvSpPr>
          <p:cNvPr id="141" name="Google Shape;141;g370dda55999_0_49"/>
          <p:cNvSpPr txBox="1"/>
          <p:nvPr/>
        </p:nvSpPr>
        <p:spPr>
          <a:xfrm>
            <a:off x="9535791" y="5415799"/>
            <a:ext cx="2929915" cy="369332"/>
          </a:xfrm>
          <a:prstGeom prst="rect">
            <a:avLst/>
          </a:prstGeom>
          <a:noFill/>
          <a:ln>
            <a:noFill/>
          </a:ln>
        </p:spPr>
        <p:txBody>
          <a:bodyPr anchorCtr="0" anchor="t" bIns="0" lIns="0" spcFirstLastPara="1" rIns="0" wrap="square" tIns="0">
            <a:spAutoFit/>
          </a:bodyPr>
          <a:lstStyle/>
          <a:p>
            <a:pPr indent="0" lvl="0" marL="25400" marR="0" rtl="0" algn="ctr">
              <a:lnSpc>
                <a:spcPct val="100000"/>
              </a:lnSpc>
              <a:spcBef>
                <a:spcPts val="0"/>
              </a:spcBef>
              <a:spcAft>
                <a:spcPts val="0"/>
              </a:spcAft>
              <a:buClr>
                <a:srgbClr val="000000"/>
              </a:buClr>
              <a:buSzPts val="2400"/>
              <a:buFont typeface="Arial"/>
              <a:buNone/>
            </a:pPr>
            <a:r>
              <a:rPr b="0" i="0" lang="en-US" sz="2400" u="none" cap="none" strike="noStrike">
                <a:solidFill>
                  <a:srgbClr val="251D4C"/>
                </a:solidFill>
                <a:latin typeface="Ubuntu"/>
                <a:ea typeface="Ubuntu"/>
                <a:cs typeface="Ubuntu"/>
                <a:sym typeface="Ubuntu"/>
              </a:rPr>
              <a:t>Name | Position </a:t>
            </a:r>
            <a:endParaRPr b="0" i="0" sz="2400" u="none" cap="none" strike="noStrike">
              <a:solidFill>
                <a:srgbClr val="251D4C"/>
              </a:solidFill>
              <a:latin typeface="Ubuntu"/>
              <a:ea typeface="Ubuntu"/>
              <a:cs typeface="Ubuntu"/>
              <a:sym typeface="Ubuntu"/>
            </a:endParaRPr>
          </a:p>
        </p:txBody>
      </p:sp>
      <p:sp>
        <p:nvSpPr>
          <p:cNvPr id="142" name="Google Shape;142;g370dda55999_0_49"/>
          <p:cNvSpPr txBox="1"/>
          <p:nvPr/>
        </p:nvSpPr>
        <p:spPr>
          <a:xfrm>
            <a:off x="13157232" y="5448392"/>
            <a:ext cx="2929915" cy="369332"/>
          </a:xfrm>
          <a:prstGeom prst="rect">
            <a:avLst/>
          </a:prstGeom>
          <a:noFill/>
          <a:ln>
            <a:noFill/>
          </a:ln>
        </p:spPr>
        <p:txBody>
          <a:bodyPr anchorCtr="0" anchor="t" bIns="0" lIns="0" spcFirstLastPara="1" rIns="0" wrap="square" tIns="0">
            <a:spAutoFit/>
          </a:bodyPr>
          <a:lstStyle/>
          <a:p>
            <a:pPr indent="0" lvl="0" marL="25400" marR="0" rtl="0" algn="ctr">
              <a:lnSpc>
                <a:spcPct val="100000"/>
              </a:lnSpc>
              <a:spcBef>
                <a:spcPts val="0"/>
              </a:spcBef>
              <a:spcAft>
                <a:spcPts val="0"/>
              </a:spcAft>
              <a:buClr>
                <a:srgbClr val="000000"/>
              </a:buClr>
              <a:buSzPts val="2400"/>
              <a:buFont typeface="Arial"/>
              <a:buNone/>
            </a:pPr>
            <a:r>
              <a:rPr b="0" i="0" lang="en-US" sz="2400" u="none" cap="none" strike="noStrike">
                <a:solidFill>
                  <a:srgbClr val="251D4C"/>
                </a:solidFill>
                <a:latin typeface="Ubuntu"/>
                <a:ea typeface="Ubuntu"/>
                <a:cs typeface="Ubuntu"/>
                <a:sym typeface="Ubuntu"/>
              </a:rPr>
              <a:t>Name | Position </a:t>
            </a:r>
            <a:endParaRPr b="0" i="0" sz="2400" u="none" cap="none" strike="noStrike">
              <a:solidFill>
                <a:srgbClr val="251D4C"/>
              </a:solidFill>
              <a:latin typeface="Ubuntu"/>
              <a:ea typeface="Ubuntu"/>
              <a:cs typeface="Ubuntu"/>
              <a:sym typeface="Ubuntu"/>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70dda55999_0_82"/>
          <p:cNvSpPr txBox="1"/>
          <p:nvPr/>
        </p:nvSpPr>
        <p:spPr>
          <a:xfrm>
            <a:off x="1086200" y="1721500"/>
            <a:ext cx="8920800" cy="533400"/>
          </a:xfrm>
          <a:prstGeom prst="rect">
            <a:avLst/>
          </a:prstGeom>
          <a:noFill/>
          <a:ln>
            <a:noFill/>
          </a:ln>
        </p:spPr>
        <p:txBody>
          <a:bodyPr anchorCtr="0" anchor="t" bIns="0" lIns="0" spcFirstLastPara="1" rIns="0" wrap="square" tIns="0">
            <a:spAutoFit/>
          </a:bodyPr>
          <a:lstStyle/>
          <a:p>
            <a:pPr indent="0" lvl="0" marL="0" marR="0" rtl="0" algn="l">
              <a:lnSpc>
                <a:spcPct val="76987"/>
              </a:lnSpc>
              <a:spcBef>
                <a:spcPts val="0"/>
              </a:spcBef>
              <a:spcAft>
                <a:spcPts val="0"/>
              </a:spcAft>
              <a:buClr>
                <a:srgbClr val="000000"/>
              </a:buClr>
              <a:buSzPts val="4500"/>
              <a:buFont typeface="Arial"/>
              <a:buNone/>
            </a:pPr>
            <a:r>
              <a:rPr b="1" i="0" lang="en-US" sz="4500" u="none" cap="none" strike="noStrike">
                <a:solidFill>
                  <a:srgbClr val="251D4C"/>
                </a:solidFill>
                <a:latin typeface="Ubuntu"/>
                <a:ea typeface="Ubuntu"/>
                <a:cs typeface="Ubuntu"/>
                <a:sym typeface="Ubuntu"/>
              </a:rPr>
              <a:t>Call to Action &amp; Next Steps</a:t>
            </a:r>
            <a:endParaRPr b="1" i="0" sz="4500" u="none" cap="none" strike="noStrike">
              <a:solidFill>
                <a:srgbClr val="251D4C"/>
              </a:solidFill>
              <a:latin typeface="Ubuntu"/>
              <a:ea typeface="Ubuntu"/>
              <a:cs typeface="Ubuntu"/>
              <a:sym typeface="Ubuntu"/>
            </a:endParaRPr>
          </a:p>
        </p:txBody>
      </p:sp>
      <p:cxnSp>
        <p:nvCxnSpPr>
          <p:cNvPr id="148" name="Google Shape;148;g370dda55999_0_82"/>
          <p:cNvCxnSpPr/>
          <p:nvPr/>
        </p:nvCxnSpPr>
        <p:spPr>
          <a:xfrm>
            <a:off x="4750" y="3533075"/>
            <a:ext cx="18284400" cy="0"/>
          </a:xfrm>
          <a:prstGeom prst="straightConnector1">
            <a:avLst/>
          </a:prstGeom>
          <a:noFill/>
          <a:ln cap="flat" cmpd="sng" w="28575">
            <a:solidFill>
              <a:srgbClr val="FA3C4B"/>
            </a:solidFill>
            <a:prstDash val="solid"/>
            <a:round/>
            <a:headEnd len="sm" w="sm" type="none"/>
            <a:tailEnd len="sm" w="sm" type="none"/>
          </a:ln>
        </p:spPr>
      </p:cxnSp>
      <p:sp>
        <p:nvSpPr>
          <p:cNvPr id="149" name="Google Shape;149;g370dda55999_0_82"/>
          <p:cNvSpPr/>
          <p:nvPr/>
        </p:nvSpPr>
        <p:spPr>
          <a:xfrm>
            <a:off x="1083163" y="3283212"/>
            <a:ext cx="3548403" cy="518788"/>
          </a:xfrm>
          <a:custGeom>
            <a:rect b="b" l="l" r="r" t="t"/>
            <a:pathLst>
              <a:path extrusionOk="0" h="136613" w="934405">
                <a:moveTo>
                  <a:pt x="0" y="0"/>
                </a:moveTo>
                <a:lnTo>
                  <a:pt x="934405" y="0"/>
                </a:lnTo>
                <a:lnTo>
                  <a:pt x="934405" y="136613"/>
                </a:lnTo>
                <a:lnTo>
                  <a:pt x="0" y="136613"/>
                </a:lnTo>
                <a:close/>
              </a:path>
            </a:pathLst>
          </a:custGeom>
          <a:solidFill>
            <a:srgbClr val="251D4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370dda55999_0_82"/>
          <p:cNvSpPr txBox="1"/>
          <p:nvPr/>
        </p:nvSpPr>
        <p:spPr>
          <a:xfrm>
            <a:off x="1086188" y="3328021"/>
            <a:ext cx="3548100" cy="410100"/>
          </a:xfrm>
          <a:prstGeom prst="rect">
            <a:avLst/>
          </a:prstGeom>
          <a:noFill/>
          <a:ln>
            <a:noFill/>
          </a:ln>
        </p:spPr>
        <p:txBody>
          <a:bodyPr anchorCtr="0" anchor="ctr" bIns="50800" lIns="50800" spcFirstLastPara="1" rIns="50800" wrap="square" tIns="50800">
            <a:noAutofit/>
          </a:bodyPr>
          <a:lstStyle/>
          <a:p>
            <a:pPr indent="0" lvl="0" marL="0" marR="0" rtl="0" algn="ctr">
              <a:lnSpc>
                <a:spcPct val="103977"/>
              </a:lnSpc>
              <a:spcBef>
                <a:spcPts val="0"/>
              </a:spcBef>
              <a:spcAft>
                <a:spcPts val="0"/>
              </a:spcAft>
              <a:buClr>
                <a:srgbClr val="000000"/>
              </a:buClr>
              <a:buSzPts val="2400"/>
              <a:buFont typeface="Arial"/>
              <a:buNone/>
            </a:pPr>
            <a:r>
              <a:rPr b="1" i="0" lang="en-US" sz="2400" u="none" cap="none" strike="noStrike">
                <a:solidFill>
                  <a:schemeClr val="lt1"/>
                </a:solidFill>
                <a:latin typeface="Ubuntu"/>
                <a:ea typeface="Ubuntu"/>
                <a:cs typeface="Ubuntu"/>
                <a:sym typeface="Ubuntu"/>
              </a:rPr>
              <a:t>What We Seek</a:t>
            </a:r>
            <a:endParaRPr b="1" i="0" sz="2400" u="none" cap="none" strike="noStrike">
              <a:solidFill>
                <a:srgbClr val="FFFFFF"/>
              </a:solidFill>
              <a:latin typeface="Ubuntu"/>
              <a:ea typeface="Ubuntu"/>
              <a:cs typeface="Ubuntu"/>
              <a:sym typeface="Ubuntu"/>
            </a:endParaRPr>
          </a:p>
        </p:txBody>
      </p:sp>
      <p:sp>
        <p:nvSpPr>
          <p:cNvPr id="151" name="Google Shape;151;g370dda55999_0_82"/>
          <p:cNvSpPr/>
          <p:nvPr/>
        </p:nvSpPr>
        <p:spPr>
          <a:xfrm>
            <a:off x="6570713" y="3283200"/>
            <a:ext cx="4550222" cy="518788"/>
          </a:xfrm>
          <a:custGeom>
            <a:rect b="b" l="l" r="r" t="t"/>
            <a:pathLst>
              <a:path extrusionOk="0" h="136613" w="895713">
                <a:moveTo>
                  <a:pt x="0" y="0"/>
                </a:moveTo>
                <a:lnTo>
                  <a:pt x="895713" y="0"/>
                </a:lnTo>
                <a:lnTo>
                  <a:pt x="895713" y="136613"/>
                </a:lnTo>
                <a:lnTo>
                  <a:pt x="0" y="136613"/>
                </a:lnTo>
                <a:close/>
              </a:path>
            </a:pathLst>
          </a:custGeom>
          <a:solidFill>
            <a:srgbClr val="FFBD5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370dda55999_0_82"/>
          <p:cNvSpPr txBox="1"/>
          <p:nvPr/>
        </p:nvSpPr>
        <p:spPr>
          <a:xfrm>
            <a:off x="6722875" y="3337550"/>
            <a:ext cx="4245900" cy="410100"/>
          </a:xfrm>
          <a:prstGeom prst="rect">
            <a:avLst/>
          </a:prstGeom>
          <a:noFill/>
          <a:ln>
            <a:noFill/>
          </a:ln>
        </p:spPr>
        <p:txBody>
          <a:bodyPr anchorCtr="0" anchor="ctr" bIns="50800" lIns="50800" spcFirstLastPara="1" rIns="50800" wrap="square" tIns="50800">
            <a:noAutofit/>
          </a:bodyPr>
          <a:lstStyle/>
          <a:p>
            <a:pPr indent="0" lvl="0" marL="0" marR="0" rtl="0" algn="ctr">
              <a:lnSpc>
                <a:spcPct val="103977"/>
              </a:lnSpc>
              <a:spcBef>
                <a:spcPts val="0"/>
              </a:spcBef>
              <a:spcAft>
                <a:spcPts val="0"/>
              </a:spcAft>
              <a:buClr>
                <a:srgbClr val="000000"/>
              </a:buClr>
              <a:buSzPts val="2400"/>
              <a:buFont typeface="Arial"/>
              <a:buNone/>
            </a:pPr>
            <a:r>
              <a:rPr b="1" i="0" lang="en-US" sz="2400" u="none" cap="none" strike="noStrike">
                <a:solidFill>
                  <a:schemeClr val="lt1"/>
                </a:solidFill>
                <a:latin typeface="Ubuntu"/>
                <a:ea typeface="Ubuntu"/>
                <a:cs typeface="Ubuntu"/>
                <a:sym typeface="Ubuntu"/>
              </a:rPr>
              <a:t>Our Commitment</a:t>
            </a:r>
            <a:endParaRPr b="1" i="0" sz="2400" u="none" cap="none" strike="noStrike">
              <a:solidFill>
                <a:schemeClr val="lt1"/>
              </a:solidFill>
              <a:latin typeface="Ubuntu"/>
              <a:ea typeface="Ubuntu"/>
              <a:cs typeface="Ubuntu"/>
              <a:sym typeface="Ubuntu"/>
            </a:endParaRPr>
          </a:p>
        </p:txBody>
      </p:sp>
      <p:sp>
        <p:nvSpPr>
          <p:cNvPr id="153" name="Google Shape;153;g370dda55999_0_82"/>
          <p:cNvSpPr/>
          <p:nvPr/>
        </p:nvSpPr>
        <p:spPr>
          <a:xfrm>
            <a:off x="12699491" y="3283200"/>
            <a:ext cx="4079005" cy="518788"/>
          </a:xfrm>
          <a:custGeom>
            <a:rect b="b" l="l" r="r" t="t"/>
            <a:pathLst>
              <a:path extrusionOk="0" h="136613" w="815801">
                <a:moveTo>
                  <a:pt x="0" y="0"/>
                </a:moveTo>
                <a:lnTo>
                  <a:pt x="815801" y="0"/>
                </a:lnTo>
                <a:lnTo>
                  <a:pt x="815801" y="136613"/>
                </a:lnTo>
                <a:lnTo>
                  <a:pt x="0" y="136613"/>
                </a:lnTo>
                <a:close/>
              </a:path>
            </a:pathLst>
          </a:custGeom>
          <a:solidFill>
            <a:srgbClr val="428D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370dda55999_0_82"/>
          <p:cNvSpPr txBox="1"/>
          <p:nvPr/>
        </p:nvSpPr>
        <p:spPr>
          <a:xfrm>
            <a:off x="12817965" y="3337513"/>
            <a:ext cx="3933000" cy="410100"/>
          </a:xfrm>
          <a:prstGeom prst="rect">
            <a:avLst/>
          </a:prstGeom>
          <a:noFill/>
          <a:ln>
            <a:noFill/>
          </a:ln>
        </p:spPr>
        <p:txBody>
          <a:bodyPr anchorCtr="0" anchor="ctr" bIns="50800" lIns="50800" spcFirstLastPara="1" rIns="50800" wrap="square" tIns="50800">
            <a:noAutofit/>
          </a:bodyPr>
          <a:lstStyle/>
          <a:p>
            <a:pPr indent="0" lvl="0" marL="0" marR="0" rtl="0" algn="ctr">
              <a:lnSpc>
                <a:spcPct val="103977"/>
              </a:lnSpc>
              <a:spcBef>
                <a:spcPts val="0"/>
              </a:spcBef>
              <a:spcAft>
                <a:spcPts val="0"/>
              </a:spcAft>
              <a:buClr>
                <a:srgbClr val="000000"/>
              </a:buClr>
              <a:buSzPts val="2400"/>
              <a:buFont typeface="Arial"/>
              <a:buNone/>
            </a:pPr>
            <a:r>
              <a:rPr b="1" i="0" lang="en-US" sz="2400" u="none" cap="none" strike="noStrike">
                <a:solidFill>
                  <a:schemeClr val="lt1"/>
                </a:solidFill>
                <a:latin typeface="Ubuntu"/>
                <a:ea typeface="Ubuntu"/>
                <a:cs typeface="Ubuntu"/>
                <a:sym typeface="Ubuntu"/>
              </a:rPr>
              <a:t>Vision for the Future</a:t>
            </a:r>
            <a:endParaRPr b="1" i="0" sz="2400" u="none" cap="none" strike="noStrike">
              <a:solidFill>
                <a:srgbClr val="FFFFFF"/>
              </a:solidFill>
              <a:latin typeface="Ubuntu"/>
              <a:ea typeface="Ubuntu"/>
              <a:cs typeface="Ubuntu"/>
              <a:sym typeface="Ubuntu"/>
            </a:endParaRPr>
          </a:p>
        </p:txBody>
      </p:sp>
      <p:sp>
        <p:nvSpPr>
          <p:cNvPr id="155" name="Google Shape;155;g370dda55999_0_82"/>
          <p:cNvSpPr txBox="1"/>
          <p:nvPr/>
        </p:nvSpPr>
        <p:spPr>
          <a:xfrm>
            <a:off x="1083163" y="4148150"/>
            <a:ext cx="4920900" cy="2660100"/>
          </a:xfrm>
          <a:prstGeom prst="rect">
            <a:avLst/>
          </a:prstGeom>
          <a:noFill/>
          <a:ln>
            <a:noFill/>
          </a:ln>
        </p:spPr>
        <p:txBody>
          <a:bodyPr anchorCtr="0" anchor="t" bIns="0" lIns="0" spcFirstLastPara="1" rIns="0" wrap="square" tIns="0">
            <a:spAutoFit/>
          </a:bodyPr>
          <a:lstStyle/>
          <a:p>
            <a:pPr indent="-381000" lvl="0" marL="457200" marR="0" rtl="0" algn="l">
              <a:lnSpc>
                <a:spcPct val="124014"/>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Clearly state what you are seeking from the panel (e.g., selection as a winner, technical support, exposure, mentorship, or participation in future programs).</a:t>
            </a:r>
            <a:endParaRPr b="0" i="0" sz="2400" u="none" cap="none" strike="noStrike">
              <a:solidFill>
                <a:srgbClr val="251D4C"/>
              </a:solidFill>
              <a:latin typeface="Ubuntu"/>
              <a:ea typeface="Ubuntu"/>
              <a:cs typeface="Ubuntu"/>
              <a:sym typeface="Ubuntu"/>
            </a:endParaRPr>
          </a:p>
        </p:txBody>
      </p:sp>
      <p:sp>
        <p:nvSpPr>
          <p:cNvPr id="156" name="Google Shape;156;g370dda55999_0_82"/>
          <p:cNvSpPr txBox="1"/>
          <p:nvPr/>
        </p:nvSpPr>
        <p:spPr>
          <a:xfrm>
            <a:off x="6570712" y="4187750"/>
            <a:ext cx="4550100" cy="2660100"/>
          </a:xfrm>
          <a:prstGeom prst="rect">
            <a:avLst/>
          </a:prstGeom>
          <a:noFill/>
          <a:ln>
            <a:noFill/>
          </a:ln>
        </p:spPr>
        <p:txBody>
          <a:bodyPr anchorCtr="0" anchor="t" bIns="0" lIns="0" spcFirstLastPara="1" rIns="0" wrap="square" tIns="0">
            <a:spAutoFit/>
          </a:bodyPr>
          <a:lstStyle/>
          <a:p>
            <a:pPr indent="-381000" lvl="0" marL="457200" marR="0" rtl="0" algn="l">
              <a:lnSpc>
                <a:spcPct val="124014"/>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Reiterate your </a:t>
            </a:r>
            <a:r>
              <a:rPr lang="en-US" sz="2400">
                <a:solidFill>
                  <a:srgbClr val="251D4C"/>
                </a:solidFill>
                <a:latin typeface="Ubuntu"/>
                <a:ea typeface="Ubuntu"/>
                <a:cs typeface="Ubuntu"/>
                <a:sym typeface="Ubuntu"/>
              </a:rPr>
              <a:t>project</a:t>
            </a:r>
            <a:r>
              <a:rPr b="0" i="0" lang="en-US" sz="2400" u="none" cap="none" strike="noStrike">
                <a:solidFill>
                  <a:srgbClr val="251D4C"/>
                </a:solidFill>
                <a:latin typeface="Ubuntu"/>
                <a:ea typeface="Ubuntu"/>
                <a:cs typeface="Ubuntu"/>
                <a:sym typeface="Ubuntu"/>
              </a:rPr>
              <a:t>'s strong commitment to active engagement, participation in technical support activities, and contribution to the Community of Practice.</a:t>
            </a:r>
            <a:endParaRPr b="0" i="0" sz="2400" u="none" cap="none" strike="noStrike">
              <a:solidFill>
                <a:srgbClr val="251D4C"/>
              </a:solidFill>
              <a:latin typeface="Ubuntu"/>
              <a:ea typeface="Ubuntu"/>
              <a:cs typeface="Ubuntu"/>
              <a:sym typeface="Ubuntu"/>
            </a:endParaRPr>
          </a:p>
        </p:txBody>
      </p:sp>
      <p:sp>
        <p:nvSpPr>
          <p:cNvPr id="157" name="Google Shape;157;g370dda55999_0_82"/>
          <p:cNvSpPr txBox="1"/>
          <p:nvPr/>
        </p:nvSpPr>
        <p:spPr>
          <a:xfrm>
            <a:off x="12702748" y="4148156"/>
            <a:ext cx="4502100" cy="1743900"/>
          </a:xfrm>
          <a:prstGeom prst="rect">
            <a:avLst/>
          </a:prstGeom>
          <a:noFill/>
          <a:ln>
            <a:noFill/>
          </a:ln>
        </p:spPr>
        <p:txBody>
          <a:bodyPr anchorCtr="0" anchor="t" bIns="0" lIns="0" spcFirstLastPara="1" rIns="0" wrap="square" tIns="0">
            <a:spAutoFit/>
          </a:bodyPr>
          <a:lstStyle/>
          <a:p>
            <a:pPr indent="-381000" lvl="0" marL="457200" marR="0" rtl="0" algn="l">
              <a:lnSpc>
                <a:spcPct val="124014"/>
              </a:lnSpc>
              <a:spcBef>
                <a:spcPts val="0"/>
              </a:spcBef>
              <a:spcAft>
                <a:spcPts val="0"/>
              </a:spcAft>
              <a:buClr>
                <a:srgbClr val="251D4C"/>
              </a:buClr>
              <a:buSzPts val="2400"/>
              <a:buFont typeface="Ubuntu"/>
              <a:buChar char="●"/>
            </a:pPr>
            <a:r>
              <a:rPr b="0" i="0" lang="en-US" sz="2400" u="none" cap="none" strike="noStrike">
                <a:solidFill>
                  <a:srgbClr val="251D4C"/>
                </a:solidFill>
                <a:latin typeface="Ubuntu"/>
                <a:ea typeface="Ubuntu"/>
                <a:cs typeface="Ubuntu"/>
                <a:sym typeface="Ubuntu"/>
              </a:rPr>
              <a:t>Briefly articulate your long-term vision for the project's impact in Rwanda's digital economy.</a:t>
            </a:r>
            <a:endParaRPr b="0" i="0" sz="2400" u="none" cap="none" strike="noStrike">
              <a:solidFill>
                <a:srgbClr val="251D4C"/>
              </a:solidFill>
              <a:latin typeface="Ubuntu"/>
              <a:ea typeface="Ubuntu"/>
              <a:cs typeface="Ubuntu"/>
              <a:sym typeface="Ubuntu"/>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1A905"/>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Sirelkhatim, Fatima Elsanousi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0x0101003B39F0E482E82A4C8D45FD46C7AF3065</vt:lpwstr>
  </property>
</Properties>
</file>